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92" r:id="rId1"/>
  </p:sldMasterIdLst>
  <p:notesMasterIdLst>
    <p:notesMasterId r:id="rId50"/>
  </p:notesMasterIdLst>
  <p:sldIdLst>
    <p:sldId id="262" r:id="rId2"/>
    <p:sldId id="256" r:id="rId3"/>
    <p:sldId id="259" r:id="rId4"/>
    <p:sldId id="277" r:id="rId5"/>
    <p:sldId id="303" r:id="rId6"/>
    <p:sldId id="276" r:id="rId7"/>
    <p:sldId id="261" r:id="rId8"/>
    <p:sldId id="285" r:id="rId9"/>
    <p:sldId id="263" r:id="rId10"/>
    <p:sldId id="278" r:id="rId11"/>
    <p:sldId id="264" r:id="rId12"/>
    <p:sldId id="279" r:id="rId13"/>
    <p:sldId id="265" r:id="rId14"/>
    <p:sldId id="266" r:id="rId15"/>
    <p:sldId id="280" r:id="rId16"/>
    <p:sldId id="267" r:id="rId17"/>
    <p:sldId id="281" r:id="rId18"/>
    <p:sldId id="268" r:id="rId19"/>
    <p:sldId id="286" r:id="rId20"/>
    <p:sldId id="282" r:id="rId21"/>
    <p:sldId id="269" r:id="rId22"/>
    <p:sldId id="270" r:id="rId23"/>
    <p:sldId id="287" r:id="rId24"/>
    <p:sldId id="283" r:id="rId25"/>
    <p:sldId id="271" r:id="rId26"/>
    <p:sldId id="272" r:id="rId27"/>
    <p:sldId id="284" r:id="rId28"/>
    <p:sldId id="288" r:id="rId29"/>
    <p:sldId id="289" r:id="rId30"/>
    <p:sldId id="292" r:id="rId31"/>
    <p:sldId id="274" r:id="rId32"/>
    <p:sldId id="290" r:id="rId33"/>
    <p:sldId id="291" r:id="rId34"/>
    <p:sldId id="293" r:id="rId35"/>
    <p:sldId id="275" r:id="rId36"/>
    <p:sldId id="273" r:id="rId37"/>
    <p:sldId id="294" r:id="rId38"/>
    <p:sldId id="295" r:id="rId39"/>
    <p:sldId id="296" r:id="rId40"/>
    <p:sldId id="297" r:id="rId41"/>
    <p:sldId id="298" r:id="rId42"/>
    <p:sldId id="299" r:id="rId43"/>
    <p:sldId id="300" r:id="rId44"/>
    <p:sldId id="301" r:id="rId45"/>
    <p:sldId id="302" r:id="rId46"/>
    <p:sldId id="305" r:id="rId47"/>
    <p:sldId id="304" r:id="rId48"/>
    <p:sldId id="306" r:id="rId4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861" autoAdjust="0"/>
    <p:restoredTop sz="86444" autoAdjust="0"/>
  </p:normalViewPr>
  <p:slideViewPr>
    <p:cSldViewPr>
      <p:cViewPr>
        <p:scale>
          <a:sx n="44" d="100"/>
          <a:sy n="44" d="100"/>
        </p:scale>
        <p:origin x="-1134" y="-78"/>
      </p:cViewPr>
      <p:guideLst>
        <p:guide orient="horz" pos="2160"/>
        <p:guide pos="2880"/>
      </p:guideLst>
    </p:cSldViewPr>
  </p:slideViewPr>
  <p:outlineViewPr>
    <p:cViewPr>
      <p:scale>
        <a:sx n="33" d="100"/>
        <a:sy n="33" d="100"/>
      </p:scale>
      <p:origin x="246" y="113118"/>
    </p:cViewPr>
  </p:outlin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notesMaster" Target="notesMasters/notesMaster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886200" y="0"/>
            <a:ext cx="2971800" cy="457200"/>
          </a:xfrm>
          <a:prstGeom prst="rect">
            <a:avLst/>
          </a:prstGeom>
        </p:spPr>
        <p:txBody>
          <a:bodyPr vert="horz" lIns="91440" tIns="45720" rIns="91440" bIns="45720" rtlCol="1"/>
          <a:lstStyle>
            <a:lvl1pPr algn="r">
              <a:defRPr sz="1200"/>
            </a:lvl1pPr>
          </a:lstStyle>
          <a:p>
            <a:endParaRPr lang="fa-IR"/>
          </a:p>
        </p:txBody>
      </p:sp>
      <p:sp>
        <p:nvSpPr>
          <p:cNvPr id="3" name="Date Placeholder 2"/>
          <p:cNvSpPr>
            <a:spLocks noGrp="1"/>
          </p:cNvSpPr>
          <p:nvPr>
            <p:ph type="dt" idx="1"/>
          </p:nvPr>
        </p:nvSpPr>
        <p:spPr>
          <a:xfrm>
            <a:off x="1588" y="0"/>
            <a:ext cx="2971800" cy="457200"/>
          </a:xfrm>
          <a:prstGeom prst="rect">
            <a:avLst/>
          </a:prstGeom>
        </p:spPr>
        <p:txBody>
          <a:bodyPr vert="horz" lIns="91440" tIns="45720" rIns="91440" bIns="45720" rtlCol="1"/>
          <a:lstStyle>
            <a:lvl1pPr algn="l">
              <a:defRPr sz="1200"/>
            </a:lvl1pPr>
          </a:lstStyle>
          <a:p>
            <a:fld id="{5D2374D6-3D9A-44E8-9218-02DCFB6AB481}" type="datetimeFigureOut">
              <a:rPr lang="fa-IR" smtClean="0"/>
              <a:pPr/>
              <a:t>08/19/1437</a:t>
            </a:fld>
            <a:endParaRPr lang="fa-IR"/>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1" anchor="ctr"/>
          <a:lstStyle/>
          <a:p>
            <a:endParaRPr lang="fa-IR"/>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6" name="Footer Placeholder 5"/>
          <p:cNvSpPr>
            <a:spLocks noGrp="1"/>
          </p:cNvSpPr>
          <p:nvPr>
            <p:ph type="ftr" sz="quarter" idx="4"/>
          </p:nvPr>
        </p:nvSpPr>
        <p:spPr>
          <a:xfrm>
            <a:off x="3886200" y="8685213"/>
            <a:ext cx="2971800" cy="457200"/>
          </a:xfrm>
          <a:prstGeom prst="rect">
            <a:avLst/>
          </a:prstGeom>
        </p:spPr>
        <p:txBody>
          <a:bodyPr vert="horz" lIns="91440" tIns="45720" rIns="91440" bIns="45720" rtlCol="1" anchor="b"/>
          <a:lstStyle>
            <a:lvl1pPr algn="r">
              <a:defRPr sz="1200"/>
            </a:lvl1pPr>
          </a:lstStyle>
          <a:p>
            <a:endParaRPr lang="fa-IR"/>
          </a:p>
        </p:txBody>
      </p:sp>
      <p:sp>
        <p:nvSpPr>
          <p:cNvPr id="7" name="Slide Number Placeholder 6"/>
          <p:cNvSpPr>
            <a:spLocks noGrp="1"/>
          </p:cNvSpPr>
          <p:nvPr>
            <p:ph type="sldNum" sz="quarter" idx="5"/>
          </p:nvPr>
        </p:nvSpPr>
        <p:spPr>
          <a:xfrm>
            <a:off x="1588" y="8685213"/>
            <a:ext cx="2971800" cy="457200"/>
          </a:xfrm>
          <a:prstGeom prst="rect">
            <a:avLst/>
          </a:prstGeom>
        </p:spPr>
        <p:txBody>
          <a:bodyPr vert="horz" lIns="91440" tIns="45720" rIns="91440" bIns="45720" rtlCol="1" anchor="b"/>
          <a:lstStyle>
            <a:lvl1pPr algn="l">
              <a:defRPr sz="1200"/>
            </a:lvl1pPr>
          </a:lstStyle>
          <a:p>
            <a:fld id="{5024BA5C-4B1E-49C9-ABDB-CB51EBBA7E63}" type="slidenum">
              <a:rPr lang="fa-IR" smtClean="0"/>
              <a:pPr/>
              <a:t>‹#›</a:t>
            </a:fld>
            <a:endParaRPr lang="fa-IR"/>
          </a:p>
        </p:txBody>
      </p:sp>
    </p:spTree>
    <p:extLst>
      <p:ext uri="{BB962C8B-B14F-4D97-AF65-F5344CB8AC3E}">
        <p14:creationId xmlns:p14="http://schemas.microsoft.com/office/powerpoint/2010/main" val="1881874673"/>
      </p:ext>
    </p:extLst>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fa-IR" dirty="0"/>
          </a:p>
        </p:txBody>
      </p:sp>
      <p:sp>
        <p:nvSpPr>
          <p:cNvPr id="4" name="Slide Number Placeholder 3"/>
          <p:cNvSpPr>
            <a:spLocks noGrp="1"/>
          </p:cNvSpPr>
          <p:nvPr>
            <p:ph type="sldNum" sz="quarter" idx="10"/>
          </p:nvPr>
        </p:nvSpPr>
        <p:spPr/>
        <p:txBody>
          <a:bodyPr/>
          <a:lstStyle/>
          <a:p>
            <a:fld id="{5024BA5C-4B1E-49C9-ABDB-CB51EBBA7E63}" type="slidenum">
              <a:rPr lang="fa-IR" smtClean="0"/>
              <a:pPr/>
              <a:t>13</a:t>
            </a:fld>
            <a:endParaRPr lang="fa-IR"/>
          </a:p>
        </p:txBody>
      </p:sp>
    </p:spTree>
    <p:extLst>
      <p:ext uri="{BB962C8B-B14F-4D97-AF65-F5344CB8AC3E}">
        <p14:creationId xmlns:p14="http://schemas.microsoft.com/office/powerpoint/2010/main" val="422996828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fa-IR" dirty="0"/>
          </a:p>
        </p:txBody>
      </p:sp>
      <p:sp>
        <p:nvSpPr>
          <p:cNvPr id="4" name="Slide Number Placeholder 3"/>
          <p:cNvSpPr>
            <a:spLocks noGrp="1"/>
          </p:cNvSpPr>
          <p:nvPr>
            <p:ph type="sldNum" sz="quarter" idx="10"/>
          </p:nvPr>
        </p:nvSpPr>
        <p:spPr/>
        <p:txBody>
          <a:bodyPr/>
          <a:lstStyle/>
          <a:p>
            <a:fld id="{5024BA5C-4B1E-49C9-ABDB-CB51EBBA7E63}" type="slidenum">
              <a:rPr lang="fa-IR" smtClean="0"/>
              <a:pPr/>
              <a:t>14</a:t>
            </a:fld>
            <a:endParaRPr lang="fa-IR"/>
          </a:p>
        </p:txBody>
      </p:sp>
    </p:spTree>
    <p:extLst>
      <p:ext uri="{BB962C8B-B14F-4D97-AF65-F5344CB8AC3E}">
        <p14:creationId xmlns:p14="http://schemas.microsoft.com/office/powerpoint/2010/main" val="85909167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fa-IR" dirty="0"/>
          </a:p>
        </p:txBody>
      </p:sp>
      <p:sp>
        <p:nvSpPr>
          <p:cNvPr id="4" name="Slide Number Placeholder 3"/>
          <p:cNvSpPr>
            <a:spLocks noGrp="1"/>
          </p:cNvSpPr>
          <p:nvPr>
            <p:ph type="sldNum" sz="quarter" idx="10"/>
          </p:nvPr>
        </p:nvSpPr>
        <p:spPr/>
        <p:txBody>
          <a:bodyPr/>
          <a:lstStyle/>
          <a:p>
            <a:fld id="{5024BA5C-4B1E-49C9-ABDB-CB51EBBA7E63}" type="slidenum">
              <a:rPr lang="fa-IR" smtClean="0"/>
              <a:pPr/>
              <a:t>19</a:t>
            </a:fld>
            <a:endParaRPr lang="fa-IR"/>
          </a:p>
        </p:txBody>
      </p:sp>
    </p:spTree>
    <p:extLst>
      <p:ext uri="{BB962C8B-B14F-4D97-AF65-F5344CB8AC3E}">
        <p14:creationId xmlns:p14="http://schemas.microsoft.com/office/powerpoint/2010/main" val="351858335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fa-IR" dirty="0"/>
          </a:p>
        </p:txBody>
      </p:sp>
      <p:sp>
        <p:nvSpPr>
          <p:cNvPr id="4" name="Slide Number Placeholder 3"/>
          <p:cNvSpPr>
            <a:spLocks noGrp="1"/>
          </p:cNvSpPr>
          <p:nvPr>
            <p:ph type="sldNum" sz="quarter" idx="10"/>
          </p:nvPr>
        </p:nvSpPr>
        <p:spPr/>
        <p:txBody>
          <a:bodyPr/>
          <a:lstStyle/>
          <a:p>
            <a:fld id="{5024BA5C-4B1E-49C9-ABDB-CB51EBBA7E63}" type="slidenum">
              <a:rPr lang="fa-IR" smtClean="0"/>
              <a:pPr/>
              <a:t>31</a:t>
            </a:fld>
            <a:endParaRPr lang="fa-IR"/>
          </a:p>
        </p:txBody>
      </p:sp>
    </p:spTree>
    <p:extLst>
      <p:ext uri="{BB962C8B-B14F-4D97-AF65-F5344CB8AC3E}">
        <p14:creationId xmlns:p14="http://schemas.microsoft.com/office/powerpoint/2010/main" val="405649596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Freeform 6"/>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dirty="0"/>
          </a:p>
        </p:txBody>
      </p:sp>
      <p:sp>
        <p:nvSpPr>
          <p:cNvPr id="8" name="Freeform 7"/>
          <p:cNvSpPr>
            <a:spLocks/>
          </p:cNvSpPr>
          <p:nvPr/>
        </p:nvSpPr>
        <p:spPr bwMode="auto">
          <a:xfrm>
            <a:off x="6105525" y="0"/>
            <a:ext cx="3038475"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dirty="0"/>
          </a:p>
        </p:txBody>
      </p:sp>
      <p:sp>
        <p:nvSpPr>
          <p:cNvPr id="9" name="Title 8"/>
          <p:cNvSpPr>
            <a:spLocks noGrp="1"/>
          </p:cNvSpPr>
          <p:nvPr>
            <p:ph type="ctrTitle"/>
          </p:nvPr>
        </p:nvSpPr>
        <p:spPr>
          <a:xfrm>
            <a:off x="429064" y="3337560"/>
            <a:ext cx="6480048" cy="2301240"/>
          </a:xfrm>
        </p:spPr>
        <p:txBody>
          <a:bodyPr rIns="45720" anchor="t"/>
          <a:lstStyle>
            <a:lvl1pPr algn="r">
              <a:defRPr lang="en-US" b="1" cap="all" baseline="0" dirty="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433050" y="1544812"/>
            <a:ext cx="6480048" cy="1752600"/>
          </a:xfrm>
        </p:spPr>
        <p:txBody>
          <a:bodyPr tIns="0" rIns="45720" bIns="0" anchor="b">
            <a:normAutofit/>
          </a:bodyPr>
          <a:lstStyle>
            <a:lvl1pPr marL="0" indent="0" algn="r">
              <a:buNone/>
              <a:defRPr sz="2000">
                <a:solidFill>
                  <a:schemeClr val="tx1"/>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fld id="{EB94E609-2D91-4AF2-B1C9-D9C2D80F997D}" type="datetimeFigureOut">
              <a:rPr lang="en-US" smtClean="0"/>
              <a:pPr/>
              <a:t>5/26/2016</a:t>
            </a:fld>
            <a:endParaRPr lang="en-US" dirty="0"/>
          </a:p>
        </p:txBody>
      </p:sp>
      <p:sp>
        <p:nvSpPr>
          <p:cNvPr id="19" name="Footer Placeholder 18"/>
          <p:cNvSpPr>
            <a:spLocks noGrp="1"/>
          </p:cNvSpPr>
          <p:nvPr>
            <p:ph type="ftr" sz="quarter" idx="11"/>
          </p:nvPr>
        </p:nvSpPr>
        <p:spPr/>
        <p:txBody>
          <a:bodyPr/>
          <a:lstStyle/>
          <a:p>
            <a:endParaRPr lang="en-US" dirty="0"/>
          </a:p>
        </p:txBody>
      </p:sp>
      <p:sp>
        <p:nvSpPr>
          <p:cNvPr id="27" name="Slide Number Placeholder 26"/>
          <p:cNvSpPr>
            <a:spLocks noGrp="1"/>
          </p:cNvSpPr>
          <p:nvPr>
            <p:ph type="sldNum" sz="quarter" idx="12"/>
          </p:nvPr>
        </p:nvSpPr>
        <p:spPr/>
        <p:txBody>
          <a:bodyPr/>
          <a:lstStyle/>
          <a:p>
            <a:fld id="{4EA86682-766C-4BD9-94AD-94227C79FA86}" type="slidenum">
              <a:rPr lang="en-US" smtClean="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EB94E609-2D91-4AF2-B1C9-D9C2D80F997D}" type="datetimeFigureOut">
              <a:rPr lang="en-US" smtClean="0"/>
              <a:pPr/>
              <a:t>5/26/2016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EA86682-766C-4BD9-94AD-94227C79FA86}" type="slidenum">
              <a:rPr lang="en-US" smtClean="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EB94E609-2D91-4AF2-B1C9-D9C2D80F997D}" type="datetimeFigureOut">
              <a:rPr lang="en-US" smtClean="0"/>
              <a:pPr/>
              <a:t>5/26/2016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EA86682-766C-4BD9-94AD-94227C79FA86}" type="slidenum">
              <a:rPr lang="en-US" smtClean="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a:defRPr/>
            </a:lvl1p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EB94E609-2D91-4AF2-B1C9-D9C2D80F997D}" type="datetimeFigureOut">
              <a:rPr lang="en-US" smtClean="0"/>
              <a:pPr/>
              <a:t>5/26/2016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EA86682-766C-4BD9-94AD-94227C79FA86}" type="slidenum">
              <a:rPr lang="en-US" smtClean="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7" name="Freeform 6"/>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dirty="0"/>
          </a:p>
        </p:txBody>
      </p:sp>
      <p:sp>
        <p:nvSpPr>
          <p:cNvPr id="9" name="Freeform 8"/>
          <p:cNvSpPr>
            <a:spLocks/>
          </p:cNvSpPr>
          <p:nvPr/>
        </p:nvSpPr>
        <p:spPr bwMode="auto">
          <a:xfrm>
            <a:off x="6105525" y="0"/>
            <a:ext cx="3038475"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dirty="0"/>
          </a:p>
        </p:txBody>
      </p:sp>
      <p:sp>
        <p:nvSpPr>
          <p:cNvPr id="2" name="Title 1"/>
          <p:cNvSpPr>
            <a:spLocks noGrp="1"/>
          </p:cNvSpPr>
          <p:nvPr>
            <p:ph type="title"/>
          </p:nvPr>
        </p:nvSpPr>
        <p:spPr>
          <a:xfrm>
            <a:off x="685800" y="3583837"/>
            <a:ext cx="6629400" cy="1826363"/>
          </a:xfrm>
        </p:spPr>
        <p:txBody>
          <a:bodyPr tIns="0" bIns="0" anchor="t"/>
          <a:lstStyle>
            <a:lvl1pPr algn="l">
              <a:buNone/>
              <a:defRPr sz="4200" b="1" cap="none" baseline="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685800" y="2485800"/>
            <a:ext cx="6629400" cy="1066688"/>
          </a:xfrm>
        </p:spPr>
        <p:txBody>
          <a:bodyPr lIns="45720" tIns="0" rIns="45720" bIns="0" anchor="b"/>
          <a:lstStyle>
            <a:lvl1pPr marL="0" indent="0" algn="l">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EB94E609-2D91-4AF2-B1C9-D9C2D80F997D}" type="datetimeFigureOut">
              <a:rPr lang="en-US" smtClean="0"/>
              <a:pPr/>
              <a:t>5/26/2016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EA86682-766C-4BD9-94AD-94227C79FA86}" type="slidenum">
              <a:rPr lang="en-US" smtClean="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67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600200"/>
            <a:ext cx="3657600" cy="4525963"/>
          </a:xfrm>
        </p:spPr>
        <p:txBody>
          <a:bodyPr/>
          <a:lstStyle>
            <a:lvl1pPr>
              <a:defRPr sz="2600"/>
            </a:lvl1pPr>
            <a:lvl2pPr>
              <a:defRPr sz="22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267200" y="1600200"/>
            <a:ext cx="3657600" cy="4525963"/>
          </a:xfrm>
        </p:spPr>
        <p:txBody>
          <a:bodyPr/>
          <a:lstStyle>
            <a:lvl1pPr>
              <a:defRPr sz="2600"/>
            </a:lvl1pPr>
            <a:lvl2pPr>
              <a:defRPr sz="22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EB94E609-2D91-4AF2-B1C9-D9C2D80F997D}" type="datetimeFigureOut">
              <a:rPr lang="en-US" smtClean="0"/>
              <a:pPr/>
              <a:t>5/26/2016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EA86682-766C-4BD9-94AD-94227C79FA86}" type="slidenum">
              <a:rPr lang="en-US" smtClean="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486400"/>
            <a:ext cx="4040188" cy="838200"/>
          </a:xfrm>
        </p:spPr>
        <p:txBody>
          <a:bodyPr anchor="t"/>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5486400"/>
            <a:ext cx="4041775" cy="838200"/>
          </a:xfrm>
        </p:spPr>
        <p:txBody>
          <a:bodyPr anchor="t"/>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516912"/>
            <a:ext cx="4040188"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1516912"/>
            <a:ext cx="4041775"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EB94E609-2D91-4AF2-B1C9-D9C2D80F997D}" type="datetimeFigureOut">
              <a:rPr lang="en-US" smtClean="0"/>
              <a:pPr/>
              <a:t>5/26/2016</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EA86682-766C-4BD9-94AD-94227C79FA86}" type="slidenum">
              <a:rPr lang="en-US" smtClean="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320"/>
            <a:ext cx="7470648" cy="1143000"/>
          </a:xfrm>
        </p:spPr>
        <p:txBody>
          <a:bodyPr anchor="ctr"/>
          <a:lstStyle>
            <a:lvl1pPr algn="l">
              <a:defRPr sz="4600"/>
            </a:lvl1pPr>
          </a:lstStyle>
          <a:p>
            <a:r>
              <a:rPr kumimoji="0" lang="en-US" smtClean="0"/>
              <a:t>Click to edit Master title style</a:t>
            </a:r>
            <a:endParaRPr kumimoji="0" lang="en-US"/>
          </a:p>
        </p:txBody>
      </p:sp>
      <p:sp>
        <p:nvSpPr>
          <p:cNvPr id="7" name="Date Placeholder 6"/>
          <p:cNvSpPr>
            <a:spLocks noGrp="1"/>
          </p:cNvSpPr>
          <p:nvPr>
            <p:ph type="dt" sz="half" idx="10"/>
          </p:nvPr>
        </p:nvSpPr>
        <p:spPr/>
        <p:txBody>
          <a:bodyPr/>
          <a:lstStyle/>
          <a:p>
            <a:fld id="{EB94E609-2D91-4AF2-B1C9-D9C2D80F997D}" type="datetimeFigureOut">
              <a:rPr lang="en-US" smtClean="0"/>
              <a:pPr/>
              <a:t>5/26/2016</a:t>
            </a:fld>
            <a:endParaRPr lang="en-US" dirty="0"/>
          </a:p>
        </p:txBody>
      </p:sp>
      <p:sp>
        <p:nvSpPr>
          <p:cNvPr id="8" name="Slide Number Placeholder 7"/>
          <p:cNvSpPr>
            <a:spLocks noGrp="1"/>
          </p:cNvSpPr>
          <p:nvPr>
            <p:ph type="sldNum" sz="quarter" idx="11"/>
          </p:nvPr>
        </p:nvSpPr>
        <p:spPr/>
        <p:txBody>
          <a:bodyPr/>
          <a:lstStyle/>
          <a:p>
            <a:fld id="{4EA86682-766C-4BD9-94AD-94227C79FA86}" type="slidenum">
              <a:rPr lang="en-US" smtClean="0"/>
              <a:pPr/>
              <a:t>‹#›</a:t>
            </a:fld>
            <a:endParaRPr lang="en-US" dirty="0"/>
          </a:p>
        </p:txBody>
      </p:sp>
      <p:sp>
        <p:nvSpPr>
          <p:cNvPr id="9" name="Footer Placeholder 8"/>
          <p:cNvSpPr>
            <a:spLocks noGrp="1"/>
          </p:cNvSpPr>
          <p:nvPr>
            <p:ph type="ftr" sz="quarter" idx="12"/>
          </p:nvPr>
        </p:nvSpPr>
        <p:spPr/>
        <p:txBody>
          <a:bodyPr/>
          <a:lstStyle/>
          <a:p>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B94E609-2D91-4AF2-B1C9-D9C2D80F997D}" type="datetimeFigureOut">
              <a:rPr lang="en-US" smtClean="0"/>
              <a:pPr/>
              <a:t>5/26/2016</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4EA86682-766C-4BD9-94AD-94227C79FA86}" type="slidenum">
              <a:rPr lang="en-US" smtClean="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1185528"/>
            <a:ext cx="3200400" cy="730250"/>
          </a:xfrm>
        </p:spPr>
        <p:txBody>
          <a:bodyPr tIns="0" bIns="0" anchor="t"/>
          <a:lstStyle>
            <a:lvl1pPr algn="l">
              <a:buNone/>
              <a:defRPr sz="1800" b="1">
                <a:solidFill>
                  <a:schemeClr val="accent1"/>
                </a:solidFill>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457200" y="214424"/>
            <a:ext cx="2743200" cy="914400"/>
          </a:xfrm>
        </p:spPr>
        <p:txBody>
          <a:bodyPr lIns="45720" tIns="0" rIns="45720" bIns="0" anchor="b"/>
          <a:lstStyle>
            <a:lvl1pPr marL="0" indent="0" algn="l">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457200" y="1981200"/>
            <a:ext cx="7086600" cy="3810000"/>
          </a:xfrm>
        </p:spPr>
        <p:txBody>
          <a:bodyPr/>
          <a:lstStyle>
            <a:lvl1pPr>
              <a:defRPr sz="2800"/>
            </a:lvl1pPr>
            <a:lvl2pPr>
              <a:defRPr sz="2400"/>
            </a:lvl2pPr>
            <a:lvl3pPr>
              <a:defRPr sz="2200"/>
            </a:lvl3pPr>
            <a:lvl4pPr>
              <a:defRPr sz="2000"/>
            </a:lvl4pPr>
            <a:lvl5pPr>
              <a:defRPr sz="20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EB94E609-2D91-4AF2-B1C9-D9C2D80F997D}" type="datetimeFigureOut">
              <a:rPr lang="en-US" smtClean="0"/>
              <a:pPr/>
              <a:t>5/26/2016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a:xfrm>
            <a:off x="8156448" y="6422064"/>
            <a:ext cx="762000" cy="365125"/>
          </a:xfrm>
        </p:spPr>
        <p:txBody>
          <a:bodyPr/>
          <a:lstStyle/>
          <a:p>
            <a:fld id="{4EA86682-766C-4BD9-94AD-94227C79FA86}" type="slidenum">
              <a:rPr lang="en-US" smtClean="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556732" y="1705709"/>
            <a:ext cx="3053868" cy="1253808"/>
          </a:xfrm>
        </p:spPr>
        <p:txBody>
          <a:bodyPr anchor="b"/>
          <a:lstStyle>
            <a:lvl1pPr algn="l">
              <a:buNone/>
              <a:defRPr sz="2200" b="1">
                <a:solidFill>
                  <a:schemeClr val="accent1"/>
                </a:solidFill>
              </a:defRPr>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1065628" y="1019907"/>
            <a:ext cx="4114800" cy="4114800"/>
          </a:xfrm>
          <a:prstGeom prst="ellipse">
            <a:avLst/>
          </a:prstGeom>
          <a:solidFill>
            <a:schemeClr val="bg2">
              <a:shade val="50000"/>
            </a:schemeClr>
          </a:solidFill>
          <a:ln w="50800" cap="flat">
            <a:solidFill>
              <a:schemeClr val="bg2"/>
            </a:solidFill>
            <a:miter lim="800000"/>
          </a:ln>
          <a:effectLst>
            <a:outerShdw blurRad="152000" dist="345000" dir="5400000" sx="-80000" sy="-18000" rotWithShape="0">
              <a:srgbClr val="000000">
                <a:alpha val="25000"/>
              </a:srgbClr>
            </a:outerShdw>
          </a:effectLst>
          <a:scene3d>
            <a:camera prst="orthographicFront"/>
            <a:lightRig rig="contrasting" dir="t">
              <a:rot lat="0" lon="0" rev="2400000"/>
            </a:lightRig>
          </a:scene3d>
          <a:sp3d contourW="7620">
            <a:bevelT w="63500" h="63500"/>
            <a:contourClr>
              <a:schemeClr val="bg2">
                <a:shade val="50000"/>
              </a:schemeClr>
            </a:contourClr>
          </a:sp3d>
        </p:spPr>
        <p:txBody>
          <a:bodyPr/>
          <a:lstStyle>
            <a:lvl1pPr marL="0" indent="0">
              <a:buNone/>
              <a:defRPr sz="3200"/>
            </a:lvl1pPr>
          </a:lstStyle>
          <a:p>
            <a:r>
              <a:rPr kumimoji="0" lang="en-US" dirty="0" smtClean="0"/>
              <a:t>Click icon to add picture</a:t>
            </a:r>
            <a:endParaRPr kumimoji="0" lang="en-US" dirty="0"/>
          </a:p>
        </p:txBody>
      </p:sp>
      <p:sp>
        <p:nvSpPr>
          <p:cNvPr id="4" name="Text Placeholder 3"/>
          <p:cNvSpPr>
            <a:spLocks noGrp="1"/>
          </p:cNvSpPr>
          <p:nvPr>
            <p:ph type="body" sz="half" idx="2"/>
          </p:nvPr>
        </p:nvSpPr>
        <p:spPr>
          <a:xfrm>
            <a:off x="5556734" y="2998765"/>
            <a:ext cx="3053866" cy="2663482"/>
          </a:xfrm>
        </p:spPr>
        <p:txBody>
          <a:bodyPr lIns="45720" rIns="45720"/>
          <a:lstStyle>
            <a:lvl1pPr marL="0" indent="0">
              <a:buFontTx/>
              <a:buNone/>
              <a:defRPr sz="12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a:xfrm>
            <a:off x="457200" y="6422064"/>
            <a:ext cx="2133600" cy="365125"/>
          </a:xfrm>
        </p:spPr>
        <p:txBody>
          <a:bodyPr/>
          <a:lstStyle/>
          <a:p>
            <a:fld id="{EB94E609-2D91-4AF2-B1C9-D9C2D80F997D}" type="datetimeFigureOut">
              <a:rPr lang="en-US" smtClean="0"/>
              <a:pPr/>
              <a:t>5/26/2016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EA86682-766C-4BD9-94AD-94227C79FA86}" type="slidenum">
              <a:rPr lang="en-US" smtClean="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12" name="Freeform 11"/>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dirty="0"/>
          </a:p>
        </p:txBody>
      </p:sp>
      <p:sp>
        <p:nvSpPr>
          <p:cNvPr id="16" name="Freeform 15"/>
          <p:cNvSpPr>
            <a:spLocks/>
          </p:cNvSpPr>
          <p:nvPr/>
        </p:nvSpPr>
        <p:spPr bwMode="auto">
          <a:xfrm>
            <a:off x="7315200" y="0"/>
            <a:ext cx="1828800"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2082" y="1734"/>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dirty="0"/>
          </a:p>
        </p:txBody>
      </p:sp>
      <p:sp>
        <p:nvSpPr>
          <p:cNvPr id="9" name="Title Placeholder 8"/>
          <p:cNvSpPr>
            <a:spLocks noGrp="1"/>
          </p:cNvSpPr>
          <p:nvPr>
            <p:ph type="title"/>
          </p:nvPr>
        </p:nvSpPr>
        <p:spPr>
          <a:xfrm>
            <a:off x="457200" y="274638"/>
            <a:ext cx="7467600" cy="1143000"/>
          </a:xfrm>
          <a:prstGeom prst="rect">
            <a:avLst/>
          </a:prstGeom>
        </p:spPr>
        <p:txBody>
          <a:bodyPr vert="horz" lIns="45720" rIns="45720" anchor="ctr">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600200"/>
            <a:ext cx="7467600" cy="4525963"/>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422064"/>
            <a:ext cx="2133600" cy="365125"/>
          </a:xfrm>
          <a:prstGeom prst="rect">
            <a:avLst/>
          </a:prstGeom>
        </p:spPr>
        <p:txBody>
          <a:bodyPr vert="horz" bIns="0" anchor="b"/>
          <a:lstStyle>
            <a:lvl1pPr algn="l" eaLnBrk="1" latinLnBrk="0" hangingPunct="1">
              <a:defRPr kumimoji="0" sz="1000">
                <a:solidFill>
                  <a:schemeClr val="tx2">
                    <a:shade val="50000"/>
                  </a:schemeClr>
                </a:solidFill>
              </a:defRPr>
            </a:lvl1pPr>
          </a:lstStyle>
          <a:p>
            <a:fld id="{EB94E609-2D91-4AF2-B1C9-D9C2D80F997D}" type="datetimeFigureOut">
              <a:rPr lang="en-US" smtClean="0"/>
              <a:pPr/>
              <a:t>5/26/2016</a:t>
            </a:fld>
            <a:endParaRPr lang="en-US" dirty="0"/>
          </a:p>
        </p:txBody>
      </p:sp>
      <p:sp>
        <p:nvSpPr>
          <p:cNvPr id="22" name="Footer Placeholder 21"/>
          <p:cNvSpPr>
            <a:spLocks noGrp="1"/>
          </p:cNvSpPr>
          <p:nvPr>
            <p:ph type="ftr" sz="quarter" idx="3"/>
          </p:nvPr>
        </p:nvSpPr>
        <p:spPr>
          <a:xfrm>
            <a:off x="3124200" y="6422064"/>
            <a:ext cx="2895600" cy="365125"/>
          </a:xfrm>
          <a:prstGeom prst="rect">
            <a:avLst/>
          </a:prstGeom>
        </p:spPr>
        <p:txBody>
          <a:bodyPr vert="horz" lIns="0" rIns="0" bIns="0" anchor="b"/>
          <a:lstStyle>
            <a:lvl1pPr algn="ctr" eaLnBrk="1" latinLnBrk="0" hangingPunct="1">
              <a:defRPr kumimoji="0" sz="1000">
                <a:solidFill>
                  <a:schemeClr val="tx2">
                    <a:shade val="50000"/>
                  </a:schemeClr>
                </a:solidFill>
              </a:defRPr>
            </a:lvl1pPr>
          </a:lstStyle>
          <a:p>
            <a:endParaRPr lang="en-US" dirty="0"/>
          </a:p>
        </p:txBody>
      </p:sp>
      <p:sp>
        <p:nvSpPr>
          <p:cNvPr id="18" name="Slide Number Placeholder 17"/>
          <p:cNvSpPr>
            <a:spLocks noGrp="1"/>
          </p:cNvSpPr>
          <p:nvPr>
            <p:ph type="sldNum" sz="quarter" idx="4"/>
          </p:nvPr>
        </p:nvSpPr>
        <p:spPr>
          <a:xfrm>
            <a:off x="8153400" y="6422064"/>
            <a:ext cx="762000" cy="365125"/>
          </a:xfrm>
          <a:prstGeom prst="rect">
            <a:avLst/>
          </a:prstGeom>
        </p:spPr>
        <p:txBody>
          <a:bodyPr vert="horz" lIns="0" tIns="0" rIns="0" bIns="0" anchor="b"/>
          <a:lstStyle>
            <a:lvl1pPr algn="r" eaLnBrk="1" latinLnBrk="0" hangingPunct="1">
              <a:defRPr kumimoji="0" sz="1000">
                <a:solidFill>
                  <a:schemeClr val="tx2">
                    <a:shade val="50000"/>
                  </a:schemeClr>
                </a:solidFill>
              </a:defRPr>
            </a:lvl1pPr>
          </a:lstStyle>
          <a:p>
            <a:fld id="{4EA86682-766C-4BD9-94AD-94227C79FA86}"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793" r:id="rId1"/>
    <p:sldLayoutId id="2147483794" r:id="rId2"/>
    <p:sldLayoutId id="2147483795" r:id="rId3"/>
    <p:sldLayoutId id="2147483796" r:id="rId4"/>
    <p:sldLayoutId id="2147483797" r:id="rId5"/>
    <p:sldLayoutId id="2147483798" r:id="rId6"/>
    <p:sldLayoutId id="2147483799" r:id="rId7"/>
    <p:sldLayoutId id="2147483800" r:id="rId8"/>
    <p:sldLayoutId id="2147483801" r:id="rId9"/>
    <p:sldLayoutId id="2147483802" r:id="rId10"/>
    <p:sldLayoutId id="2147483803" r:id="rId11"/>
  </p:sldLayoutIdLst>
  <p:txStyles>
    <p:titleStyle>
      <a:lvl1pPr algn="l" rtl="0" eaLnBrk="1" latinLnBrk="0" hangingPunct="1">
        <a:spcBef>
          <a:spcPct val="0"/>
        </a:spcBef>
        <a:buNone/>
        <a:defRPr kumimoji="0" sz="4600" kern="1200">
          <a:solidFill>
            <a:schemeClr val="tx1"/>
          </a:solidFill>
          <a:latin typeface="+mj-lt"/>
          <a:ea typeface="+mj-ea"/>
          <a:cs typeface="+mj-cs"/>
        </a:defRPr>
      </a:lvl1pPr>
    </p:titleStyle>
    <p:bodyStyle>
      <a:lvl1pPr marL="420624" indent="-384048" algn="l" rtl="0" eaLnBrk="1" latinLnBrk="0" hangingPunct="1">
        <a:spcBef>
          <a:spcPct val="20000"/>
        </a:spcBef>
        <a:buClr>
          <a:schemeClr val="accent1"/>
        </a:buClr>
        <a:buSzPct val="80000"/>
        <a:buFont typeface="Wingdings 2"/>
        <a:buChar char=""/>
        <a:defRPr kumimoji="0" sz="3000" kern="1200">
          <a:solidFill>
            <a:schemeClr val="tx1"/>
          </a:solidFill>
          <a:latin typeface="+mn-lt"/>
          <a:ea typeface="+mn-ea"/>
          <a:cs typeface="+mn-cs"/>
        </a:defRPr>
      </a:lvl1pPr>
      <a:lvl2pPr marL="722376" indent="-274320" algn="l" rtl="0" eaLnBrk="1" latinLnBrk="0" hangingPunct="1">
        <a:spcBef>
          <a:spcPct val="20000"/>
        </a:spcBef>
        <a:buClr>
          <a:schemeClr val="accent1"/>
        </a:buClr>
        <a:buSzPct val="90000"/>
        <a:buFont typeface="Wingdings 2"/>
        <a:buChar char=""/>
        <a:defRPr kumimoji="0" sz="2600" kern="1200">
          <a:solidFill>
            <a:schemeClr val="tx1"/>
          </a:solidFill>
          <a:latin typeface="+mn-lt"/>
          <a:ea typeface="+mn-ea"/>
          <a:cs typeface="+mn-cs"/>
        </a:defRPr>
      </a:lvl2pPr>
      <a:lvl3pPr marL="1005840" indent="-256032" algn="l" rtl="0" eaLnBrk="1" latinLnBrk="0" hangingPunct="1">
        <a:spcBef>
          <a:spcPct val="20000"/>
        </a:spcBef>
        <a:buClr>
          <a:schemeClr val="accent2"/>
        </a:buClr>
        <a:buSzPct val="85000"/>
        <a:buFont typeface="Arial"/>
        <a:buChar char="○"/>
        <a:defRPr kumimoji="0" sz="2400" kern="1200">
          <a:solidFill>
            <a:schemeClr val="tx1"/>
          </a:solidFill>
          <a:latin typeface="+mn-lt"/>
          <a:ea typeface="+mn-ea"/>
          <a:cs typeface="+mn-cs"/>
        </a:defRPr>
      </a:lvl3pPr>
      <a:lvl4pPr marL="1280160" indent="-237744" algn="l" rtl="0" eaLnBrk="1" latinLnBrk="0" hangingPunct="1">
        <a:spcBef>
          <a:spcPct val="20000"/>
        </a:spcBef>
        <a:buClr>
          <a:schemeClr val="accent3"/>
        </a:buClr>
        <a:buSzPct val="90000"/>
        <a:buFont typeface="Wingdings 2"/>
        <a:buChar char=""/>
        <a:defRPr kumimoji="0" sz="2000" kern="1200">
          <a:solidFill>
            <a:schemeClr val="tx1"/>
          </a:solidFill>
          <a:latin typeface="+mn-lt"/>
          <a:ea typeface="+mn-ea"/>
          <a:cs typeface="+mn-cs"/>
        </a:defRPr>
      </a:lvl4pPr>
      <a:lvl5pPr marL="1490472" indent="-182880" algn="l" rtl="0" eaLnBrk="1" latinLnBrk="0" hangingPunct="1">
        <a:spcBef>
          <a:spcPct val="20000"/>
        </a:spcBef>
        <a:buClr>
          <a:schemeClr val="accent4"/>
        </a:buClr>
        <a:buSzPct val="100000"/>
        <a:buFont typeface="Arial"/>
        <a:buChar char="-"/>
        <a:defRPr kumimoji="0" sz="2000" kern="1200">
          <a:solidFill>
            <a:schemeClr val="tx1"/>
          </a:solidFill>
          <a:latin typeface="+mn-lt"/>
          <a:ea typeface="+mn-ea"/>
          <a:cs typeface="+mn-cs"/>
        </a:defRPr>
      </a:lvl5pPr>
      <a:lvl6pPr marL="1700784" indent="-182880" algn="l" rtl="0" eaLnBrk="1" latinLnBrk="0" hangingPunct="1">
        <a:spcBef>
          <a:spcPct val="20000"/>
        </a:spcBef>
        <a:buClr>
          <a:schemeClr val="accent5"/>
        </a:buClr>
        <a:buFont typeface="Arial"/>
        <a:buChar char="-"/>
        <a:defRPr kumimoji="0" sz="2000" kern="1200" baseline="0">
          <a:solidFill>
            <a:schemeClr val="tx1"/>
          </a:solidFill>
          <a:latin typeface="+mn-lt"/>
          <a:ea typeface="+mn-ea"/>
          <a:cs typeface="+mn-cs"/>
        </a:defRPr>
      </a:lvl6pPr>
      <a:lvl7pPr marL="1920240" indent="-182880" algn="l" rtl="0" eaLnBrk="1" latinLnBrk="0" hangingPunct="1">
        <a:spcBef>
          <a:spcPct val="20000"/>
        </a:spcBef>
        <a:buClr>
          <a:schemeClr val="accent6"/>
        </a:buClr>
        <a:buSzPct val="100000"/>
        <a:buFont typeface="Arial"/>
        <a:buChar char="•"/>
        <a:defRPr kumimoji="0" sz="1800" kern="1200" baseline="0">
          <a:solidFill>
            <a:schemeClr val="tx1"/>
          </a:solidFill>
          <a:latin typeface="+mn-lt"/>
          <a:ea typeface="+mn-ea"/>
          <a:cs typeface="+mn-cs"/>
        </a:defRPr>
      </a:lvl7pPr>
      <a:lvl8pPr marL="2139696"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8pPr>
      <a:lvl9pPr marL="2331720"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9.jpeg"/></Relationships>
</file>

<file path=ppt/slides/_rels/slide1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16.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8.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image" Target="../media/image41.jpe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image" Target="../media/image44.jpe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1981200"/>
            <a:ext cx="7467600" cy="1143000"/>
          </a:xfrm>
        </p:spPr>
        <p:txBody>
          <a:bodyPr>
            <a:noAutofit/>
          </a:bodyPr>
          <a:lstStyle/>
          <a:p>
            <a:pPr algn="ctr">
              <a:lnSpc>
                <a:spcPct val="150000"/>
              </a:lnSpc>
            </a:pPr>
            <a:endParaRPr lang="en-US" sz="6600" b="1" dirty="0">
              <a:solidFill>
                <a:schemeClr val="bg2">
                  <a:lumMod val="25000"/>
                </a:schemeClr>
              </a:solidFill>
              <a:latin typeface="Arial" pitchFamily="34" charset="0"/>
              <a:cs typeface="Arial" pitchFamily="34" charset="0"/>
            </a:endParaRPr>
          </a:p>
        </p:txBody>
      </p:sp>
      <p:pic>
        <p:nvPicPr>
          <p:cNvPr id="22531" name="Picture 3" descr="C:\Documents and Settings\admin\Desktop\44.jpg"/>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5" name="Rectangle 4"/>
          <p:cNvSpPr/>
          <p:nvPr/>
        </p:nvSpPr>
        <p:spPr>
          <a:xfrm>
            <a:off x="1143000" y="1066800"/>
            <a:ext cx="6629400" cy="3785652"/>
          </a:xfrm>
          <a:prstGeom prst="rect">
            <a:avLst/>
          </a:prstGeom>
        </p:spPr>
        <p:txBody>
          <a:bodyPr wrap="square">
            <a:spAutoFit/>
          </a:bodyPr>
          <a:lstStyle/>
          <a:p>
            <a:pPr algn="ctr"/>
            <a:r>
              <a:rPr lang="fa-IR" sz="8000" b="1" dirty="0" smtClean="0">
                <a:solidFill>
                  <a:schemeClr val="bg2">
                    <a:lumMod val="10000"/>
                  </a:schemeClr>
                </a:solidFill>
                <a:latin typeface="Arial" pitchFamily="34" charset="0"/>
                <a:cs typeface="Arial" pitchFamily="34" charset="0"/>
              </a:rPr>
              <a:t>معماری اسلامی</a:t>
            </a:r>
          </a:p>
          <a:p>
            <a:pPr algn="ctr"/>
            <a:r>
              <a:rPr lang="fa-IR" sz="8000" b="1" dirty="0" smtClean="0">
                <a:solidFill>
                  <a:schemeClr val="bg2">
                    <a:lumMod val="10000"/>
                  </a:schemeClr>
                </a:solidFill>
                <a:latin typeface="Arial" pitchFamily="34" charset="0"/>
                <a:cs typeface="Arial" pitchFamily="34" charset="0"/>
              </a:rPr>
              <a:t/>
            </a:r>
            <a:br>
              <a:rPr lang="fa-IR" sz="8000" b="1" dirty="0" smtClean="0">
                <a:solidFill>
                  <a:schemeClr val="bg2">
                    <a:lumMod val="10000"/>
                  </a:schemeClr>
                </a:solidFill>
                <a:latin typeface="Arial" pitchFamily="34" charset="0"/>
                <a:cs typeface="Arial" pitchFamily="34" charset="0"/>
              </a:rPr>
            </a:br>
            <a:r>
              <a:rPr lang="fa-IR" sz="8000" b="1" dirty="0" smtClean="0">
                <a:solidFill>
                  <a:schemeClr val="bg2">
                    <a:lumMod val="10000"/>
                  </a:schemeClr>
                </a:solidFill>
                <a:latin typeface="Arial" pitchFamily="34" charset="0"/>
                <a:cs typeface="Arial" pitchFamily="34" charset="0"/>
              </a:rPr>
              <a:t> در سرزمین مصر</a:t>
            </a:r>
            <a:endParaRPr lang="fa-IR" sz="8000" dirty="0">
              <a:solidFill>
                <a:schemeClr val="bg2">
                  <a:lumMod val="10000"/>
                </a:schemeClr>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heckerboard(across)">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609600"/>
            <a:ext cx="7467600" cy="1143000"/>
          </a:xfrm>
        </p:spPr>
        <p:txBody>
          <a:bodyPr>
            <a:normAutofit/>
          </a:bodyPr>
          <a:lstStyle/>
          <a:p>
            <a:pPr marL="493776" indent="-457200" algn="r" rtl="1">
              <a:lnSpc>
                <a:spcPct val="150000"/>
              </a:lnSpc>
              <a:buClr>
                <a:schemeClr val="bg2">
                  <a:lumMod val="10000"/>
                </a:schemeClr>
              </a:buClr>
              <a:buFont typeface="Arial" pitchFamily="34" charset="0"/>
              <a:buChar char="•"/>
            </a:pPr>
            <a:r>
              <a:rPr lang="fa-IR" sz="2000" i="1" dirty="0" smtClean="0">
                <a:solidFill>
                  <a:schemeClr val="bg2">
                    <a:lumMod val="25000"/>
                  </a:schemeClr>
                </a:solidFill>
                <a:latin typeface="Arial" pitchFamily="34" charset="0"/>
                <a:cs typeface="Arial" pitchFamily="34" charset="0"/>
              </a:rPr>
              <a:t>نفوذ يا تقليدي از سبك معماري اموي نظير:</a:t>
            </a:r>
          </a:p>
        </p:txBody>
      </p:sp>
      <p:sp>
        <p:nvSpPr>
          <p:cNvPr id="3" name="Content Placeholder 2"/>
          <p:cNvSpPr>
            <a:spLocks noGrp="1"/>
          </p:cNvSpPr>
          <p:nvPr>
            <p:ph idx="1"/>
          </p:nvPr>
        </p:nvSpPr>
        <p:spPr>
          <a:xfrm>
            <a:off x="838200" y="1219200"/>
            <a:ext cx="7467600" cy="4525963"/>
          </a:xfrm>
        </p:spPr>
        <p:txBody>
          <a:bodyPr>
            <a:normAutofit/>
          </a:bodyPr>
          <a:lstStyle/>
          <a:p>
            <a:pPr marL="493776" indent="-457200" algn="r" rtl="1">
              <a:lnSpc>
                <a:spcPct val="250000"/>
              </a:lnSpc>
              <a:buClr>
                <a:schemeClr val="bg2">
                  <a:lumMod val="10000"/>
                </a:schemeClr>
              </a:buClr>
              <a:buFont typeface="Arial" pitchFamily="34" charset="0"/>
              <a:buChar char="•"/>
            </a:pPr>
            <a:r>
              <a:rPr lang="fa-IR" sz="2000" i="1" dirty="0" smtClean="0">
                <a:solidFill>
                  <a:schemeClr val="bg2">
                    <a:lumMod val="25000"/>
                  </a:schemeClr>
                </a:solidFill>
                <a:latin typeface="Arial" pitchFamily="34" charset="0"/>
                <a:cs typeface="Arial" pitchFamily="34" charset="0"/>
              </a:rPr>
              <a:t>وجود فرش اندازهاي موازي با ديوار قبله </a:t>
            </a:r>
          </a:p>
          <a:p>
            <a:pPr marL="493776" indent="-457200" algn="r" rtl="1">
              <a:lnSpc>
                <a:spcPct val="150000"/>
              </a:lnSpc>
              <a:buClr>
                <a:schemeClr val="bg2">
                  <a:lumMod val="10000"/>
                </a:schemeClr>
              </a:buClr>
              <a:buFont typeface="Arial" pitchFamily="34" charset="0"/>
              <a:buChar char="•"/>
            </a:pPr>
            <a:r>
              <a:rPr lang="fa-IR" sz="2000" i="1" dirty="0" smtClean="0">
                <a:solidFill>
                  <a:schemeClr val="bg2">
                    <a:lumMod val="25000"/>
                  </a:schemeClr>
                </a:solidFill>
                <a:latin typeface="Arial" pitchFamily="34" charset="0"/>
                <a:cs typeface="Arial" pitchFamily="34" charset="0"/>
              </a:rPr>
              <a:t>دهانه بزرگ مياني روبروي محراب</a:t>
            </a:r>
          </a:p>
          <a:p>
            <a:pPr marL="493776" indent="-457200" algn="r" rtl="1">
              <a:lnSpc>
                <a:spcPct val="150000"/>
              </a:lnSpc>
              <a:buClr>
                <a:schemeClr val="bg2">
                  <a:lumMod val="10000"/>
                </a:schemeClr>
              </a:buClr>
              <a:buFont typeface="Arial" pitchFamily="34" charset="0"/>
              <a:buChar char="•"/>
            </a:pPr>
            <a:r>
              <a:rPr lang="fa-IR" sz="2000" i="1" dirty="0" smtClean="0">
                <a:solidFill>
                  <a:schemeClr val="bg2">
                    <a:lumMod val="25000"/>
                  </a:schemeClr>
                </a:solidFill>
                <a:latin typeface="Arial" pitchFamily="34" charset="0"/>
                <a:cs typeface="Arial" pitchFamily="34" charset="0"/>
              </a:rPr>
              <a:t>وجود نورگير</a:t>
            </a:r>
          </a:p>
          <a:p>
            <a:pPr marL="493776" indent="-457200" algn="r" rtl="1">
              <a:lnSpc>
                <a:spcPct val="150000"/>
              </a:lnSpc>
              <a:buClr>
                <a:schemeClr val="bg2">
                  <a:lumMod val="10000"/>
                </a:schemeClr>
              </a:buClr>
              <a:buFont typeface="Arial" pitchFamily="34" charset="0"/>
              <a:buChar char="•"/>
            </a:pPr>
            <a:r>
              <a:rPr lang="fa-IR" sz="2000" i="1" dirty="0" smtClean="0">
                <a:solidFill>
                  <a:schemeClr val="bg2">
                    <a:lumMod val="25000"/>
                  </a:schemeClr>
                </a:solidFill>
                <a:latin typeface="Arial" pitchFamily="34" charset="0"/>
                <a:cs typeface="Arial" pitchFamily="34" charset="0"/>
              </a:rPr>
              <a:t>بكار بردن ستون</a:t>
            </a:r>
          </a:p>
          <a:p>
            <a:pPr marL="493776" indent="-457200" algn="r" rtl="1">
              <a:lnSpc>
                <a:spcPct val="150000"/>
              </a:lnSpc>
              <a:buClr>
                <a:schemeClr val="bg2">
                  <a:lumMod val="10000"/>
                </a:schemeClr>
              </a:buClr>
              <a:buFont typeface="Arial" pitchFamily="34" charset="0"/>
              <a:buChar char="•"/>
            </a:pPr>
            <a:endParaRPr lang="fa-IR" sz="2000" i="1" dirty="0" smtClean="0">
              <a:solidFill>
                <a:schemeClr val="bg2">
                  <a:lumMod val="25000"/>
                </a:schemeClr>
              </a:solidFill>
              <a:latin typeface="Arial" pitchFamily="34" charset="0"/>
              <a:cs typeface="Arial" pitchFamily="34" charset="0"/>
            </a:endParaRPr>
          </a:p>
          <a:p>
            <a:pPr marL="493776" indent="-457200" algn="r" rtl="1">
              <a:lnSpc>
                <a:spcPct val="150000"/>
              </a:lnSpc>
              <a:buClr>
                <a:schemeClr val="bg2">
                  <a:lumMod val="10000"/>
                </a:schemeClr>
              </a:buClr>
              <a:buFont typeface="Arial" pitchFamily="34" charset="0"/>
              <a:buChar char="•"/>
            </a:pPr>
            <a:endParaRPr lang="fa-IR" sz="2000" i="1" dirty="0" smtClean="0">
              <a:solidFill>
                <a:schemeClr val="bg2">
                  <a:lumMod val="25000"/>
                </a:schemeClr>
              </a:solidFill>
              <a:latin typeface="Arial" pitchFamily="34" charset="0"/>
              <a:cs typeface="Arial" pitchFamily="34" charset="0"/>
            </a:endParaRPr>
          </a:p>
          <a:p>
            <a:pPr marL="493776" indent="-457200" algn="r" rtl="1">
              <a:lnSpc>
                <a:spcPct val="150000"/>
              </a:lnSpc>
              <a:buClr>
                <a:schemeClr val="bg2">
                  <a:lumMod val="10000"/>
                </a:schemeClr>
              </a:buClr>
              <a:buFont typeface="Arial" pitchFamily="34" charset="0"/>
              <a:buChar char="•"/>
            </a:pPr>
            <a:r>
              <a:rPr lang="fa-IR" sz="2000" i="1" dirty="0" smtClean="0">
                <a:solidFill>
                  <a:schemeClr val="bg2">
                    <a:lumMod val="25000"/>
                  </a:schemeClr>
                </a:solidFill>
                <a:latin typeface="Arial" pitchFamily="34" charset="0"/>
                <a:cs typeface="Arial" pitchFamily="34" charset="0"/>
              </a:rPr>
              <a:t>بكار بردن قوس كشكولي</a:t>
            </a:r>
            <a:endParaRPr lang="fa-IR" sz="2000" i="1" dirty="0">
              <a:solidFill>
                <a:schemeClr val="bg2">
                  <a:lumMod val="25000"/>
                </a:schemeClr>
              </a:solidFill>
              <a:latin typeface="Arial" pitchFamily="34" charset="0"/>
              <a:cs typeface="Arial" pitchFamily="34" charset="0"/>
            </a:endParaRPr>
          </a:p>
        </p:txBody>
      </p:sp>
      <p:pic>
        <p:nvPicPr>
          <p:cNvPr id="4" name="Picture 2" descr="E:\eslami'\New Folder\alazhar.jpg"/>
          <p:cNvPicPr>
            <a:picLocks noChangeAspect="1" noChangeArrowheads="1"/>
          </p:cNvPicPr>
          <p:nvPr/>
        </p:nvPicPr>
        <p:blipFill>
          <a:blip r:embed="rId2"/>
          <a:srcRect/>
          <a:stretch>
            <a:fillRect/>
          </a:stretch>
        </p:blipFill>
        <p:spPr bwMode="auto">
          <a:xfrm>
            <a:off x="457200" y="1828800"/>
            <a:ext cx="2997200" cy="4445000"/>
          </a:xfrm>
          <a:prstGeom prst="rect">
            <a:avLst/>
          </a:prstGeom>
          <a:noFill/>
          <a:ln w="47625" cmpd="sng">
            <a:solidFill>
              <a:schemeClr val="bg2">
                <a:lumMod val="50000"/>
              </a:schemeClr>
            </a:solidFill>
          </a:ln>
          <a:effectLst>
            <a:outerShdw blurRad="469900" dist="50800" dir="5400000" sx="113000" sy="113000" algn="ctr" rotWithShape="0">
              <a:srgbClr val="000000">
                <a:alpha val="82000"/>
              </a:srgbClr>
            </a:out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33600" y="228600"/>
            <a:ext cx="4800600" cy="1143000"/>
          </a:xfrm>
        </p:spPr>
        <p:txBody>
          <a:bodyPr>
            <a:normAutofit/>
          </a:bodyPr>
          <a:lstStyle/>
          <a:p>
            <a:pPr>
              <a:lnSpc>
                <a:spcPct val="150000"/>
              </a:lnSpc>
            </a:pPr>
            <a:r>
              <a:rPr lang="fa-IR" sz="3200" b="1" i="1" dirty="0" smtClean="0">
                <a:solidFill>
                  <a:schemeClr val="bg2">
                    <a:lumMod val="50000"/>
                  </a:schemeClr>
                </a:solidFill>
                <a:latin typeface="Arial" pitchFamily="34" charset="0"/>
                <a:cs typeface="Arial" pitchFamily="34" charset="0"/>
              </a:rPr>
              <a:t>مسجد حاکم (سال 990 میلادی)</a:t>
            </a:r>
            <a:endParaRPr lang="en-US" sz="3200" b="1" i="1" dirty="0">
              <a:solidFill>
                <a:schemeClr val="bg2">
                  <a:lumMod val="50000"/>
                </a:schemeClr>
              </a:solidFill>
              <a:latin typeface="Arial" pitchFamily="34" charset="0"/>
              <a:cs typeface="Arial" pitchFamily="34" charset="0"/>
            </a:endParaRPr>
          </a:p>
        </p:txBody>
      </p:sp>
      <p:sp>
        <p:nvSpPr>
          <p:cNvPr id="3" name="Content Placeholder 2"/>
          <p:cNvSpPr>
            <a:spLocks noGrp="1"/>
          </p:cNvSpPr>
          <p:nvPr>
            <p:ph idx="1"/>
          </p:nvPr>
        </p:nvSpPr>
        <p:spPr>
          <a:xfrm>
            <a:off x="457200" y="5257800"/>
            <a:ext cx="7391400" cy="1020763"/>
          </a:xfrm>
        </p:spPr>
        <p:txBody>
          <a:bodyPr>
            <a:normAutofit/>
          </a:bodyPr>
          <a:lstStyle/>
          <a:p>
            <a:pPr>
              <a:lnSpc>
                <a:spcPct val="150000"/>
              </a:lnSpc>
            </a:pPr>
            <a:r>
              <a:rPr lang="fa-IR" sz="2800" b="1" i="1" dirty="0" smtClean="0">
                <a:solidFill>
                  <a:schemeClr val="bg2">
                    <a:lumMod val="25000"/>
                  </a:schemeClr>
                </a:solidFill>
                <a:latin typeface="Arial" pitchFamily="34" charset="0"/>
                <a:cs typeface="Arial" pitchFamily="34" charset="0"/>
              </a:rPr>
              <a:t>دارای یک ورودی عظیم ، دو مناره و سه گنبد</a:t>
            </a:r>
            <a:endParaRPr lang="en-US" sz="2800" b="1" i="1" dirty="0">
              <a:solidFill>
                <a:schemeClr val="bg2">
                  <a:lumMod val="25000"/>
                </a:schemeClr>
              </a:solidFill>
              <a:latin typeface="Arial" pitchFamily="34" charset="0"/>
              <a:cs typeface="Arial" pitchFamily="34" charset="0"/>
            </a:endParaRPr>
          </a:p>
        </p:txBody>
      </p:sp>
      <p:pic>
        <p:nvPicPr>
          <p:cNvPr id="2050" name="Picture 2" descr="C:\Documents and Settings\admin\Desktop\mesr\الحاكم.jpg"/>
          <p:cNvPicPr>
            <a:picLocks noChangeAspect="1" noChangeArrowheads="1"/>
          </p:cNvPicPr>
          <p:nvPr/>
        </p:nvPicPr>
        <p:blipFill>
          <a:blip r:embed="rId2"/>
          <a:srcRect/>
          <a:stretch>
            <a:fillRect/>
          </a:stretch>
        </p:blipFill>
        <p:spPr bwMode="auto">
          <a:xfrm>
            <a:off x="1752600" y="1524000"/>
            <a:ext cx="5461000" cy="3606800"/>
          </a:xfrm>
          <a:prstGeom prst="rect">
            <a:avLst/>
          </a:prstGeom>
          <a:noFill/>
          <a:ln w="50800" cmpd="sng">
            <a:solidFill>
              <a:schemeClr val="bg2">
                <a:lumMod val="50000"/>
                <a:alpha val="86000"/>
              </a:schemeClr>
            </a:solidFill>
          </a:ln>
          <a:effectLst>
            <a:outerShdw blurRad="165100" dist="76200" dir="5400000" sx="103000" sy="103000" algn="ctr" rotWithShape="0">
              <a:srgbClr val="000000">
                <a:alpha val="76000"/>
              </a:srgbClr>
            </a:out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 calcmode="lin" valueType="num">
                                      <p:cBhvr additive="base">
                                        <p:cTn id="7" dur="2000" fill="hold"/>
                                        <p:tgtEl>
                                          <p:spTgt spid="2050"/>
                                        </p:tgtEl>
                                        <p:attrNameLst>
                                          <p:attrName>ppt_x</p:attrName>
                                        </p:attrNameLst>
                                      </p:cBhvr>
                                      <p:tavLst>
                                        <p:tav tm="0">
                                          <p:val>
                                            <p:strVal val="#ppt_x"/>
                                          </p:val>
                                        </p:tav>
                                        <p:tav tm="100000">
                                          <p:val>
                                            <p:strVal val="#ppt_x"/>
                                          </p:val>
                                        </p:tav>
                                      </p:tavLst>
                                    </p:anim>
                                    <p:anim calcmode="lin" valueType="num">
                                      <p:cBhvr additive="base">
                                        <p:cTn id="8" dur="2000" fill="hold"/>
                                        <p:tgtEl>
                                          <p:spTgt spid="205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algn="r" rtl="1">
              <a:buClr>
                <a:schemeClr val="bg2">
                  <a:lumMod val="10000"/>
                </a:schemeClr>
              </a:buClr>
              <a:buFont typeface="Arial" pitchFamily="34" charset="0"/>
              <a:buChar char="•"/>
            </a:pPr>
            <a:r>
              <a:rPr lang="fa-IR" sz="2000" i="1" dirty="0" smtClean="0">
                <a:solidFill>
                  <a:schemeClr val="bg2">
                    <a:lumMod val="25000"/>
                  </a:schemeClr>
                </a:solidFill>
                <a:latin typeface="Arial" pitchFamily="34" charset="0"/>
                <a:cs typeface="Arial" pitchFamily="34" charset="0"/>
              </a:rPr>
              <a:t>طاقنماهايي كه بر روي پي هاي مركب</a:t>
            </a:r>
          </a:p>
          <a:p>
            <a:pPr algn="r" rtl="1">
              <a:buClr>
                <a:schemeClr val="bg2">
                  <a:lumMod val="10000"/>
                </a:schemeClr>
              </a:buClr>
              <a:buFont typeface="Arial" pitchFamily="34" charset="0"/>
              <a:buChar char="•"/>
            </a:pPr>
            <a:r>
              <a:rPr lang="fa-IR" sz="2000" i="1" dirty="0" smtClean="0">
                <a:solidFill>
                  <a:schemeClr val="bg2">
                    <a:lumMod val="25000"/>
                  </a:schemeClr>
                </a:solidFill>
                <a:latin typeface="Arial" pitchFamily="34" charset="0"/>
                <a:cs typeface="Arial" pitchFamily="34" charset="0"/>
              </a:rPr>
              <a:t> آجري قرار گرفته از ابن طولون ملهم گشته.</a:t>
            </a:r>
          </a:p>
          <a:p>
            <a:pPr algn="r" rtl="1">
              <a:buClr>
                <a:schemeClr val="bg2">
                  <a:lumMod val="10000"/>
                </a:schemeClr>
              </a:buClr>
              <a:buFont typeface="Arial" pitchFamily="34" charset="0"/>
              <a:buChar char="•"/>
            </a:pPr>
            <a:endParaRPr lang="fa-IR" sz="2000" i="1" dirty="0" smtClean="0">
              <a:solidFill>
                <a:schemeClr val="bg2">
                  <a:lumMod val="25000"/>
                </a:schemeClr>
              </a:solidFill>
              <a:latin typeface="Arial" pitchFamily="34" charset="0"/>
              <a:cs typeface="Arial" pitchFamily="34" charset="0"/>
            </a:endParaRPr>
          </a:p>
          <a:p>
            <a:pPr algn="r" rtl="1">
              <a:buClr>
                <a:schemeClr val="bg2">
                  <a:lumMod val="10000"/>
                </a:schemeClr>
              </a:buClr>
              <a:buFont typeface="Arial" pitchFamily="34" charset="0"/>
              <a:buChar char="•"/>
            </a:pPr>
            <a:endParaRPr lang="fa-IR" sz="2000" i="1" dirty="0" smtClean="0">
              <a:solidFill>
                <a:schemeClr val="bg2">
                  <a:lumMod val="25000"/>
                </a:schemeClr>
              </a:solidFill>
              <a:latin typeface="Arial" pitchFamily="34" charset="0"/>
              <a:cs typeface="Arial" pitchFamily="34" charset="0"/>
            </a:endParaRPr>
          </a:p>
          <a:p>
            <a:pPr algn="r" rtl="1">
              <a:buClr>
                <a:schemeClr val="bg2">
                  <a:lumMod val="10000"/>
                </a:schemeClr>
              </a:buClr>
              <a:buFont typeface="Arial" pitchFamily="34" charset="0"/>
              <a:buChar char="•"/>
            </a:pPr>
            <a:endParaRPr lang="fa-IR" sz="2000" i="1" dirty="0" smtClean="0">
              <a:solidFill>
                <a:schemeClr val="bg2">
                  <a:lumMod val="25000"/>
                </a:schemeClr>
              </a:solidFill>
              <a:latin typeface="Arial" pitchFamily="34" charset="0"/>
              <a:cs typeface="Arial" pitchFamily="34" charset="0"/>
            </a:endParaRPr>
          </a:p>
          <a:p>
            <a:pPr algn="r" rtl="1">
              <a:buClr>
                <a:schemeClr val="bg2">
                  <a:lumMod val="10000"/>
                </a:schemeClr>
              </a:buClr>
              <a:buFont typeface="Arial" pitchFamily="34" charset="0"/>
              <a:buChar char="•"/>
            </a:pPr>
            <a:endParaRPr lang="fa-IR" sz="2000" i="1" dirty="0" smtClean="0">
              <a:solidFill>
                <a:schemeClr val="bg2">
                  <a:lumMod val="25000"/>
                </a:schemeClr>
              </a:solidFill>
              <a:latin typeface="Arial" pitchFamily="34" charset="0"/>
              <a:cs typeface="Arial" pitchFamily="34" charset="0"/>
            </a:endParaRPr>
          </a:p>
          <a:p>
            <a:pPr algn="r" rtl="1">
              <a:buClr>
                <a:schemeClr val="bg2">
                  <a:lumMod val="10000"/>
                </a:schemeClr>
              </a:buClr>
              <a:buFont typeface="Arial" pitchFamily="34" charset="0"/>
              <a:buChar char="•"/>
            </a:pPr>
            <a:endParaRPr lang="fa-IR" sz="2000" i="1" dirty="0" smtClean="0">
              <a:solidFill>
                <a:schemeClr val="bg2">
                  <a:lumMod val="25000"/>
                </a:schemeClr>
              </a:solidFill>
              <a:latin typeface="Arial" pitchFamily="34" charset="0"/>
              <a:cs typeface="Arial" pitchFamily="34" charset="0"/>
            </a:endParaRPr>
          </a:p>
          <a:p>
            <a:pPr algn="r" rtl="1">
              <a:buClr>
                <a:schemeClr val="bg2">
                  <a:lumMod val="10000"/>
                </a:schemeClr>
              </a:buClr>
              <a:buFont typeface="Arial" pitchFamily="34" charset="0"/>
              <a:buChar char="•"/>
            </a:pPr>
            <a:endParaRPr lang="fa-IR" sz="2000" i="1" dirty="0" smtClean="0">
              <a:solidFill>
                <a:schemeClr val="bg2">
                  <a:lumMod val="25000"/>
                </a:schemeClr>
              </a:solidFill>
              <a:latin typeface="Arial" pitchFamily="34" charset="0"/>
              <a:cs typeface="Arial" pitchFamily="34" charset="0"/>
            </a:endParaRPr>
          </a:p>
          <a:p>
            <a:pPr algn="r" rtl="1">
              <a:buClr>
                <a:schemeClr val="bg2">
                  <a:lumMod val="10000"/>
                </a:schemeClr>
              </a:buClr>
              <a:buFont typeface="Arial" pitchFamily="34" charset="0"/>
              <a:buChar char="•"/>
            </a:pPr>
            <a:endParaRPr lang="fa-IR" sz="2000" i="1" dirty="0" smtClean="0">
              <a:solidFill>
                <a:schemeClr val="bg2">
                  <a:lumMod val="25000"/>
                </a:schemeClr>
              </a:solidFill>
              <a:latin typeface="Arial" pitchFamily="34" charset="0"/>
              <a:cs typeface="Arial" pitchFamily="34" charset="0"/>
            </a:endParaRPr>
          </a:p>
          <a:p>
            <a:pPr algn="r"/>
            <a:endParaRPr lang="fa-IR" sz="2000" i="1" dirty="0" smtClean="0">
              <a:solidFill>
                <a:schemeClr val="bg2">
                  <a:lumMod val="25000"/>
                </a:schemeClr>
              </a:solidFill>
              <a:latin typeface="Arial" pitchFamily="34" charset="0"/>
              <a:cs typeface="Arial" pitchFamily="34" charset="0"/>
            </a:endParaRPr>
          </a:p>
          <a:p>
            <a:pPr algn="r" rtl="1">
              <a:buClr>
                <a:schemeClr val="bg2">
                  <a:lumMod val="10000"/>
                </a:schemeClr>
              </a:buClr>
              <a:buFont typeface="Arial" pitchFamily="34" charset="0"/>
              <a:buChar char="•"/>
            </a:pPr>
            <a:r>
              <a:rPr lang="fa-IR" sz="2000" i="1" dirty="0" smtClean="0">
                <a:solidFill>
                  <a:schemeClr val="bg2">
                    <a:lumMod val="25000"/>
                  </a:schemeClr>
                </a:solidFill>
                <a:latin typeface="Arial" pitchFamily="34" charset="0"/>
                <a:cs typeface="Arial" pitchFamily="34" charset="0"/>
              </a:rPr>
              <a:t>سه گنبد واقع بر روي دهانه اي كه در امتداد قبله قرار دارد،</a:t>
            </a:r>
          </a:p>
          <a:p>
            <a:pPr algn="r"/>
            <a:r>
              <a:rPr lang="fa-IR" sz="2000" i="1" dirty="0" smtClean="0">
                <a:solidFill>
                  <a:schemeClr val="bg2">
                    <a:lumMod val="25000"/>
                  </a:schemeClr>
                </a:solidFill>
                <a:latin typeface="Arial" pitchFamily="34" charset="0"/>
                <a:cs typeface="Arial" pitchFamily="34" charset="0"/>
              </a:rPr>
              <a:t>دهانه بزرگ مياني مقابل محراب كه داراي نورگير مي باشد از الازهر ملهم رديده.</a:t>
            </a:r>
          </a:p>
        </p:txBody>
      </p:sp>
      <p:pic>
        <p:nvPicPr>
          <p:cNvPr id="3078" name="Picture 6" descr="C:\Documents and Settings\admin\Desktop\2.jpg"/>
          <p:cNvPicPr>
            <a:picLocks noChangeAspect="1" noChangeArrowheads="1"/>
          </p:cNvPicPr>
          <p:nvPr/>
        </p:nvPicPr>
        <p:blipFill>
          <a:blip r:embed="rId2"/>
          <a:srcRect/>
          <a:stretch>
            <a:fillRect/>
          </a:stretch>
        </p:blipFill>
        <p:spPr bwMode="auto">
          <a:xfrm>
            <a:off x="1524000" y="1371599"/>
            <a:ext cx="2057400" cy="3434043"/>
          </a:xfrm>
          <a:prstGeom prst="rect">
            <a:avLst/>
          </a:prstGeom>
          <a:noFill/>
          <a:ln w="50800" cmpd="sng">
            <a:solidFill>
              <a:schemeClr val="bg2">
                <a:lumMod val="50000"/>
              </a:schemeClr>
            </a:solidFill>
          </a:ln>
          <a:effectLst>
            <a:outerShdw blurRad="558800" dist="596900" dir="5400000" sx="114000" sy="114000" algn="ctr" rotWithShape="0">
              <a:srgbClr val="000000">
                <a:alpha val="64000"/>
              </a:srgbClr>
            </a:outerShdw>
          </a:effectLst>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971800" y="0"/>
            <a:ext cx="5029200" cy="1143000"/>
          </a:xfrm>
        </p:spPr>
        <p:txBody>
          <a:bodyPr>
            <a:noAutofit/>
          </a:bodyPr>
          <a:lstStyle/>
          <a:p>
            <a:pPr>
              <a:lnSpc>
                <a:spcPct val="150000"/>
              </a:lnSpc>
            </a:pPr>
            <a:r>
              <a:rPr lang="fa-IR" sz="3200" b="1" i="1" dirty="0" smtClean="0">
                <a:solidFill>
                  <a:schemeClr val="bg2">
                    <a:lumMod val="50000"/>
                  </a:schemeClr>
                </a:solidFill>
                <a:latin typeface="Arial" pitchFamily="34" charset="0"/>
                <a:cs typeface="Arial" pitchFamily="34" charset="0"/>
              </a:rPr>
              <a:t>خانه های فسطاط (قرن هفتم)</a:t>
            </a:r>
            <a:endParaRPr lang="en-US" sz="3200" b="1" i="1" dirty="0">
              <a:solidFill>
                <a:schemeClr val="bg2">
                  <a:lumMod val="50000"/>
                </a:schemeClr>
              </a:solidFill>
              <a:latin typeface="Arial" pitchFamily="34" charset="0"/>
              <a:cs typeface="Arial" pitchFamily="34" charset="0"/>
            </a:endParaRPr>
          </a:p>
        </p:txBody>
      </p:sp>
      <p:sp>
        <p:nvSpPr>
          <p:cNvPr id="3" name="Content Placeholder 2"/>
          <p:cNvSpPr>
            <a:spLocks noGrp="1"/>
          </p:cNvSpPr>
          <p:nvPr>
            <p:ph idx="1"/>
          </p:nvPr>
        </p:nvSpPr>
        <p:spPr>
          <a:xfrm>
            <a:off x="1981200" y="4648200"/>
            <a:ext cx="6705600" cy="1477963"/>
          </a:xfrm>
        </p:spPr>
        <p:txBody>
          <a:bodyPr>
            <a:noAutofit/>
          </a:bodyPr>
          <a:lstStyle/>
          <a:p>
            <a:pPr algn="r" rtl="1">
              <a:lnSpc>
                <a:spcPct val="150000"/>
              </a:lnSpc>
              <a:buClr>
                <a:schemeClr val="bg2">
                  <a:lumMod val="10000"/>
                </a:schemeClr>
              </a:buClr>
              <a:buFont typeface="Arial" pitchFamily="34" charset="0"/>
              <a:buChar char="•"/>
            </a:pPr>
            <a:r>
              <a:rPr lang="fa-IR" sz="2000" b="1" i="1" dirty="0" smtClean="0">
                <a:solidFill>
                  <a:schemeClr val="bg2">
                    <a:lumMod val="25000"/>
                  </a:schemeClr>
                </a:solidFill>
                <a:latin typeface="Arial" pitchFamily="34" charset="0"/>
                <a:cs typeface="Arial" pitchFamily="34" charset="0"/>
              </a:rPr>
              <a:t>هر منزل دارای یک حیاط اندرونی با نوعی سیستم ماهرانه ی مجاری آب. </a:t>
            </a:r>
            <a:endParaRPr lang="en-US" sz="2000" b="1" i="1" dirty="0" smtClean="0">
              <a:solidFill>
                <a:schemeClr val="bg2">
                  <a:lumMod val="25000"/>
                </a:schemeClr>
              </a:solidFill>
              <a:latin typeface="Arial" pitchFamily="34" charset="0"/>
              <a:cs typeface="Arial" pitchFamily="34" charset="0"/>
            </a:endParaRPr>
          </a:p>
          <a:p>
            <a:pPr algn="r" rtl="1">
              <a:lnSpc>
                <a:spcPct val="150000"/>
              </a:lnSpc>
              <a:buClr>
                <a:schemeClr val="bg2">
                  <a:lumMod val="10000"/>
                </a:schemeClr>
              </a:buClr>
              <a:buFont typeface="Arial" pitchFamily="34" charset="0"/>
              <a:buChar char="•"/>
            </a:pPr>
            <a:r>
              <a:rPr lang="fa-IR" sz="2000" b="1" i="1" dirty="0" smtClean="0">
                <a:solidFill>
                  <a:schemeClr val="bg2">
                    <a:lumMod val="25000"/>
                  </a:schemeClr>
                </a:solidFill>
                <a:latin typeface="Arial" pitchFamily="34" charset="0"/>
                <a:cs typeface="Arial" pitchFamily="34" charset="0"/>
              </a:rPr>
              <a:t> اتاقهایی در انتهای بنا.</a:t>
            </a:r>
          </a:p>
          <a:p>
            <a:pPr algn="r" rtl="1">
              <a:lnSpc>
                <a:spcPct val="150000"/>
              </a:lnSpc>
              <a:buClr>
                <a:schemeClr val="bg2">
                  <a:lumMod val="10000"/>
                </a:schemeClr>
              </a:buClr>
              <a:buFont typeface="Arial" pitchFamily="34" charset="0"/>
              <a:buChar char="•"/>
            </a:pPr>
            <a:r>
              <a:rPr lang="fa-IR" sz="2000" b="1" i="1" dirty="0" smtClean="0">
                <a:solidFill>
                  <a:schemeClr val="bg2">
                    <a:lumMod val="25000"/>
                  </a:schemeClr>
                </a:solidFill>
                <a:latin typeface="Arial" pitchFamily="34" charset="0"/>
                <a:cs typeface="Arial" pitchFamily="34" charset="0"/>
              </a:rPr>
              <a:t>خانه هاي كوچكتر شامل حياط چهار ايواني.</a:t>
            </a:r>
            <a:endParaRPr lang="en-US" sz="2000" b="1" i="1" dirty="0">
              <a:solidFill>
                <a:schemeClr val="bg2">
                  <a:lumMod val="25000"/>
                </a:schemeClr>
              </a:solidFill>
              <a:latin typeface="Arial" pitchFamily="34" charset="0"/>
              <a:cs typeface="Arial" pitchFamily="34" charset="0"/>
            </a:endParaRPr>
          </a:p>
        </p:txBody>
      </p:sp>
      <p:pic>
        <p:nvPicPr>
          <p:cNvPr id="4098" name="Picture 2" descr="C:\Documents and Settings\admin\Desktop\mesr\فسطاط.jpg"/>
          <p:cNvPicPr>
            <a:picLocks noChangeAspect="1" noChangeArrowheads="1"/>
          </p:cNvPicPr>
          <p:nvPr/>
        </p:nvPicPr>
        <p:blipFill>
          <a:blip r:embed="rId3"/>
          <a:srcRect/>
          <a:stretch>
            <a:fillRect/>
          </a:stretch>
        </p:blipFill>
        <p:spPr bwMode="auto">
          <a:xfrm>
            <a:off x="685800" y="1600200"/>
            <a:ext cx="3900755" cy="2590800"/>
          </a:xfrm>
          <a:prstGeom prst="rect">
            <a:avLst/>
          </a:prstGeom>
          <a:noFill/>
          <a:ln w="63500" cmpd="sng">
            <a:solidFill>
              <a:schemeClr val="bg2">
                <a:lumMod val="50000"/>
              </a:schemeClr>
            </a:solidFill>
          </a:ln>
          <a:effectLst>
            <a:outerShdw blurRad="152400" dist="50800" dir="4800000" sx="105000" sy="105000" algn="ctr" rotWithShape="0">
              <a:srgbClr val="000000">
                <a:alpha val="65000"/>
              </a:srgbClr>
            </a:outerShdw>
          </a:effectLst>
        </p:spPr>
      </p:pic>
      <p:pic>
        <p:nvPicPr>
          <p:cNvPr id="21506" name="Picture 2" descr="C:\Documents and Settings\admin\Desktop\mesr22\New Folder\DSC01214.JPG"/>
          <p:cNvPicPr>
            <a:picLocks noChangeAspect="1" noChangeArrowheads="1"/>
          </p:cNvPicPr>
          <p:nvPr/>
        </p:nvPicPr>
        <p:blipFill>
          <a:blip r:embed="rId4"/>
          <a:srcRect/>
          <a:stretch>
            <a:fillRect/>
          </a:stretch>
        </p:blipFill>
        <p:spPr bwMode="auto">
          <a:xfrm rot="5400000">
            <a:off x="5222875" y="1558925"/>
            <a:ext cx="3327400" cy="2495550"/>
          </a:xfrm>
          <a:prstGeom prst="rect">
            <a:avLst/>
          </a:prstGeom>
          <a:noFill/>
          <a:ln w="50800" cmpd="sng">
            <a:solidFill>
              <a:schemeClr val="tx2">
                <a:lumMod val="75000"/>
              </a:schemeClr>
            </a:solidFill>
          </a:ln>
          <a:effectLst>
            <a:outerShdw blurRad="228600" dist="50800" dir="5400000" sx="115000" sy="115000" algn="ctr" rotWithShape="0">
              <a:srgbClr val="000000">
                <a:alpha val="43137"/>
              </a:srgbClr>
            </a:out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098"/>
                                        </p:tgtEl>
                                        <p:attrNameLst>
                                          <p:attrName>style.visibility</p:attrName>
                                        </p:attrNameLst>
                                      </p:cBhvr>
                                      <p:to>
                                        <p:strVal val="visible"/>
                                      </p:to>
                                    </p:set>
                                    <p:anim calcmode="lin" valueType="num">
                                      <p:cBhvr additive="base">
                                        <p:cTn id="7" dur="2000" fill="hold"/>
                                        <p:tgtEl>
                                          <p:spTgt spid="4098"/>
                                        </p:tgtEl>
                                        <p:attrNameLst>
                                          <p:attrName>ppt_x</p:attrName>
                                        </p:attrNameLst>
                                      </p:cBhvr>
                                      <p:tavLst>
                                        <p:tav tm="0">
                                          <p:val>
                                            <p:strVal val="#ppt_x"/>
                                          </p:val>
                                        </p:tav>
                                        <p:tav tm="100000">
                                          <p:val>
                                            <p:strVal val="#ppt_x"/>
                                          </p:val>
                                        </p:tav>
                                      </p:tavLst>
                                    </p:anim>
                                    <p:anim calcmode="lin" valueType="num">
                                      <p:cBhvr additive="base">
                                        <p:cTn id="8" dur="2000" fill="hold"/>
                                        <p:tgtEl>
                                          <p:spTgt spid="409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47800" y="304800"/>
            <a:ext cx="6934200" cy="1143000"/>
          </a:xfrm>
        </p:spPr>
        <p:txBody>
          <a:bodyPr>
            <a:noAutofit/>
          </a:bodyPr>
          <a:lstStyle/>
          <a:p>
            <a:pPr>
              <a:lnSpc>
                <a:spcPct val="150000"/>
              </a:lnSpc>
            </a:pPr>
            <a:r>
              <a:rPr lang="fa-IR" sz="3200" b="1" i="1" dirty="0" smtClean="0">
                <a:solidFill>
                  <a:schemeClr val="bg2">
                    <a:lumMod val="50000"/>
                  </a:schemeClr>
                </a:solidFill>
                <a:latin typeface="Arial" pitchFamily="34" charset="0"/>
                <a:cs typeface="Arial" pitchFamily="34" charset="0"/>
              </a:rPr>
              <a:t>باب الفتوح یا دروازه ی پیروزی (سال1087.م)</a:t>
            </a:r>
            <a:endParaRPr lang="en-US" sz="3200" b="1" i="1" dirty="0">
              <a:solidFill>
                <a:schemeClr val="bg2">
                  <a:lumMod val="50000"/>
                </a:schemeClr>
              </a:solidFill>
              <a:latin typeface="Arial" pitchFamily="34" charset="0"/>
              <a:cs typeface="Arial" pitchFamily="34" charset="0"/>
            </a:endParaRPr>
          </a:p>
        </p:txBody>
      </p:sp>
      <p:pic>
        <p:nvPicPr>
          <p:cNvPr id="83970" name="Picture 2" descr="E:\eslami'\New Folder (2)\باب الفتوح.jpg"/>
          <p:cNvPicPr>
            <a:picLocks noChangeAspect="1" noChangeArrowheads="1"/>
          </p:cNvPicPr>
          <p:nvPr/>
        </p:nvPicPr>
        <p:blipFill>
          <a:blip r:embed="rId3"/>
          <a:srcRect/>
          <a:stretch>
            <a:fillRect/>
          </a:stretch>
        </p:blipFill>
        <p:spPr bwMode="auto">
          <a:xfrm>
            <a:off x="2286000" y="1981200"/>
            <a:ext cx="4165272" cy="3549650"/>
          </a:xfrm>
          <a:prstGeom prst="rect">
            <a:avLst/>
          </a:prstGeom>
          <a:noFill/>
          <a:ln w="50800" cmpd="sng">
            <a:solidFill>
              <a:schemeClr val="bg2">
                <a:lumMod val="50000"/>
              </a:schemeClr>
            </a:solidFill>
          </a:ln>
          <a:effectLst>
            <a:outerShdw blurRad="381000" dist="25400" dir="5400000" sx="111000" sy="111000" algn="ctr" rotWithShape="0">
              <a:srgbClr val="000000">
                <a:alpha val="59000"/>
              </a:srgbClr>
            </a:out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83970"/>
                                        </p:tgtEl>
                                        <p:attrNameLst>
                                          <p:attrName>style.visibility</p:attrName>
                                        </p:attrNameLst>
                                      </p:cBhvr>
                                      <p:to>
                                        <p:strVal val="visible"/>
                                      </p:to>
                                    </p:set>
                                    <p:anim calcmode="lin" valueType="num">
                                      <p:cBhvr>
                                        <p:cTn id="7" dur="2000" fill="hold"/>
                                        <p:tgtEl>
                                          <p:spTgt spid="83970"/>
                                        </p:tgtEl>
                                        <p:attrNameLst>
                                          <p:attrName>ppt_w</p:attrName>
                                        </p:attrNameLst>
                                      </p:cBhvr>
                                      <p:tavLst>
                                        <p:tav tm="0">
                                          <p:val>
                                            <p:fltVal val="0"/>
                                          </p:val>
                                        </p:tav>
                                        <p:tav tm="100000">
                                          <p:val>
                                            <p:strVal val="#ppt_w"/>
                                          </p:val>
                                        </p:tav>
                                      </p:tavLst>
                                    </p:anim>
                                    <p:anim calcmode="lin" valueType="num">
                                      <p:cBhvr>
                                        <p:cTn id="8" dur="2000" fill="hold"/>
                                        <p:tgtEl>
                                          <p:spTgt spid="83970"/>
                                        </p:tgtEl>
                                        <p:attrNameLst>
                                          <p:attrName>ppt_h</p:attrName>
                                        </p:attrNameLst>
                                      </p:cBhvr>
                                      <p:tavLst>
                                        <p:tav tm="0">
                                          <p:val>
                                            <p:fltVal val="0"/>
                                          </p:val>
                                        </p:tav>
                                        <p:tav tm="100000">
                                          <p:val>
                                            <p:strVal val="#ppt_h"/>
                                          </p:val>
                                        </p:tav>
                                      </p:tavLst>
                                    </p:anim>
                                    <p:animEffect transition="in" filter="fade">
                                      <p:cBhvr>
                                        <p:cTn id="9" dur="2000"/>
                                        <p:tgtEl>
                                          <p:spTgt spid="839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990600"/>
            <a:ext cx="7467600" cy="1143000"/>
          </a:xfrm>
        </p:spPr>
        <p:txBody>
          <a:bodyPr>
            <a:normAutofit/>
          </a:bodyPr>
          <a:lstStyle/>
          <a:p>
            <a:pPr algn="r" rtl="1">
              <a:buFont typeface="Arial" pitchFamily="34" charset="0"/>
              <a:buChar char="•"/>
            </a:pPr>
            <a:r>
              <a:rPr lang="fa-IR" sz="2000" i="1" dirty="0" smtClean="0">
                <a:solidFill>
                  <a:schemeClr val="bg2">
                    <a:lumMod val="10000"/>
                  </a:schemeClr>
                </a:solidFill>
                <a:latin typeface="Arial" pitchFamily="34" charset="0"/>
                <a:cs typeface="Arial" pitchFamily="34" charset="0"/>
              </a:rPr>
              <a:t>    زیباترین و بهترین نوع سنگ چینی جهت تقویت حصارهای قاهره.</a:t>
            </a:r>
            <a:r>
              <a:rPr lang="en-US" sz="2000" i="1" dirty="0" smtClean="0">
                <a:solidFill>
                  <a:schemeClr val="bg2">
                    <a:lumMod val="10000"/>
                  </a:schemeClr>
                </a:solidFill>
                <a:latin typeface="Arial" pitchFamily="34" charset="0"/>
                <a:cs typeface="Arial" pitchFamily="34" charset="0"/>
              </a:rPr>
              <a:t/>
            </a:r>
            <a:br>
              <a:rPr lang="en-US" sz="2000" i="1" dirty="0" smtClean="0">
                <a:solidFill>
                  <a:schemeClr val="bg2">
                    <a:lumMod val="10000"/>
                  </a:schemeClr>
                </a:solidFill>
                <a:latin typeface="Arial" pitchFamily="34" charset="0"/>
                <a:cs typeface="Arial" pitchFamily="34" charset="0"/>
              </a:rPr>
            </a:br>
            <a:endParaRPr lang="fa-IR" sz="2000" dirty="0">
              <a:solidFill>
                <a:schemeClr val="bg2">
                  <a:lumMod val="10000"/>
                </a:schemeClr>
              </a:solidFill>
              <a:latin typeface="Arial" pitchFamily="34" charset="0"/>
              <a:cs typeface="Arial" pitchFamily="34" charset="0"/>
            </a:endParaRPr>
          </a:p>
        </p:txBody>
      </p:sp>
      <p:sp>
        <p:nvSpPr>
          <p:cNvPr id="3" name="Content Placeholder 2"/>
          <p:cNvSpPr>
            <a:spLocks noGrp="1"/>
          </p:cNvSpPr>
          <p:nvPr>
            <p:ph idx="1"/>
          </p:nvPr>
        </p:nvSpPr>
        <p:spPr>
          <a:xfrm>
            <a:off x="533400" y="1752600"/>
            <a:ext cx="7467600" cy="4525963"/>
          </a:xfrm>
        </p:spPr>
        <p:txBody>
          <a:bodyPr>
            <a:normAutofit/>
          </a:bodyPr>
          <a:lstStyle/>
          <a:p>
            <a:pPr algn="r" rtl="1">
              <a:lnSpc>
                <a:spcPct val="150000"/>
              </a:lnSpc>
              <a:buClr>
                <a:schemeClr val="bg2">
                  <a:lumMod val="10000"/>
                </a:schemeClr>
              </a:buClr>
              <a:buFont typeface="Arial" pitchFamily="34" charset="0"/>
              <a:buChar char="•"/>
            </a:pPr>
            <a:r>
              <a:rPr lang="fa-IR" sz="2000" dirty="0" smtClean="0">
                <a:latin typeface="Arial" pitchFamily="34" charset="0"/>
                <a:cs typeface="Arial" pitchFamily="34" charset="0"/>
              </a:rPr>
              <a:t>داراي كاربنديهاي سنگي.</a:t>
            </a:r>
          </a:p>
          <a:p>
            <a:pPr algn="r" rtl="1">
              <a:lnSpc>
                <a:spcPct val="150000"/>
              </a:lnSpc>
              <a:buClr>
                <a:schemeClr val="bg2">
                  <a:lumMod val="10000"/>
                </a:schemeClr>
              </a:buClr>
              <a:buFont typeface="Arial" pitchFamily="34" charset="0"/>
              <a:buChar char="•"/>
            </a:pPr>
            <a:r>
              <a:rPr lang="fa-IR" sz="2000" dirty="0" smtClean="0">
                <a:latin typeface="Arial" pitchFamily="34" charset="0"/>
                <a:cs typeface="Arial" pitchFamily="34" charset="0"/>
              </a:rPr>
              <a:t>گچبريهاي گره دار دو طرف ورودي ،متاثر از معماري اموي در سوريه.</a:t>
            </a:r>
          </a:p>
          <a:p>
            <a:pPr algn="r" rtl="1">
              <a:lnSpc>
                <a:spcPct val="150000"/>
              </a:lnSpc>
              <a:buClr>
                <a:schemeClr val="bg2">
                  <a:lumMod val="10000"/>
                </a:schemeClr>
              </a:buClr>
              <a:buFont typeface="Arial" pitchFamily="34" charset="0"/>
              <a:buChar char="•"/>
            </a:pPr>
            <a:endParaRPr lang="fa-IR" sz="2000" dirty="0">
              <a:latin typeface="Arial" pitchFamily="34" charset="0"/>
              <a:cs typeface="Arial" pitchFamily="34" charset="0"/>
            </a:endParaRPr>
          </a:p>
        </p:txBody>
      </p:sp>
      <p:pic>
        <p:nvPicPr>
          <p:cNvPr id="5122" name="Picture 2" descr="C:\Documents and Settings\admin\Desktop\mesr2\babolfotooh -ghahere.jpg"/>
          <p:cNvPicPr>
            <a:picLocks noChangeAspect="1" noChangeArrowheads="1"/>
          </p:cNvPicPr>
          <p:nvPr/>
        </p:nvPicPr>
        <p:blipFill>
          <a:blip r:embed="rId2"/>
          <a:srcRect/>
          <a:stretch>
            <a:fillRect/>
          </a:stretch>
        </p:blipFill>
        <p:spPr bwMode="auto">
          <a:xfrm>
            <a:off x="3352800" y="3124200"/>
            <a:ext cx="4114800" cy="3316406"/>
          </a:xfrm>
          <a:prstGeom prst="rect">
            <a:avLst/>
          </a:prstGeom>
          <a:noFill/>
          <a:ln w="50800" cmpd="sng">
            <a:solidFill>
              <a:schemeClr val="bg2">
                <a:lumMod val="50000"/>
              </a:schemeClr>
            </a:solidFill>
          </a:ln>
          <a:effectLst>
            <a:outerShdw blurRad="381000" dist="50800" dir="5400000" sx="106000" sy="106000" algn="ctr" rotWithShape="0">
              <a:srgbClr val="000000">
                <a:alpha val="72000"/>
              </a:srgbClr>
            </a:outerShdw>
          </a:effectLst>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304800"/>
            <a:ext cx="7467600" cy="1143000"/>
          </a:xfrm>
        </p:spPr>
        <p:txBody>
          <a:bodyPr>
            <a:normAutofit/>
          </a:bodyPr>
          <a:lstStyle/>
          <a:p>
            <a:pPr algn="r">
              <a:lnSpc>
                <a:spcPct val="150000"/>
              </a:lnSpc>
            </a:pPr>
            <a:r>
              <a:rPr lang="fa-IR" sz="3200" b="1" dirty="0" smtClean="0">
                <a:solidFill>
                  <a:schemeClr val="bg2">
                    <a:lumMod val="50000"/>
                  </a:schemeClr>
                </a:solidFill>
                <a:latin typeface="Arial" pitchFamily="34" charset="0"/>
                <a:cs typeface="Arial" pitchFamily="34" charset="0"/>
              </a:rPr>
              <a:t>مسجد الاقمر(سال1125.م)</a:t>
            </a:r>
            <a:endParaRPr lang="en-US" sz="3200" b="1" dirty="0">
              <a:solidFill>
                <a:schemeClr val="bg2">
                  <a:lumMod val="50000"/>
                </a:schemeClr>
              </a:solidFill>
              <a:latin typeface="Arial" pitchFamily="34" charset="0"/>
              <a:cs typeface="Arial" pitchFamily="34" charset="0"/>
            </a:endParaRPr>
          </a:p>
        </p:txBody>
      </p:sp>
      <p:pic>
        <p:nvPicPr>
          <p:cNvPr id="6146" name="Picture 2" descr="C:\Documents and Settings\admin\Desktop\mesr\الاقمر3.jpg"/>
          <p:cNvPicPr>
            <a:picLocks noChangeAspect="1" noChangeArrowheads="1"/>
          </p:cNvPicPr>
          <p:nvPr/>
        </p:nvPicPr>
        <p:blipFill>
          <a:blip r:embed="rId2"/>
          <a:srcRect/>
          <a:stretch>
            <a:fillRect/>
          </a:stretch>
        </p:blipFill>
        <p:spPr bwMode="auto">
          <a:xfrm>
            <a:off x="1828800" y="1676399"/>
            <a:ext cx="5105400" cy="4385062"/>
          </a:xfrm>
          <a:prstGeom prst="rect">
            <a:avLst/>
          </a:prstGeom>
          <a:noFill/>
          <a:ln w="50800" cmpd="sng">
            <a:solidFill>
              <a:schemeClr val="bg2">
                <a:lumMod val="50000"/>
              </a:schemeClr>
            </a:solidFill>
          </a:ln>
          <a:effectLst>
            <a:outerShdw blurRad="165100" dist="50800" dir="5400000" sx="106000" sy="106000" algn="ctr" rotWithShape="0">
              <a:srgbClr val="000000">
                <a:alpha val="43137"/>
              </a:srgbClr>
            </a:out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Scale>
                                      <p:cBhvr>
                                        <p:cTn id="7" dur="1000" decel="50000" fill="hold">
                                          <p:stCondLst>
                                            <p:cond delay="0"/>
                                          </p:stCondLst>
                                        </p:cTn>
                                        <p:tgtEl>
                                          <p:spTgt spid="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2"/>
                                        </p:tgtEl>
                                        <p:attrNameLst>
                                          <p:attrName>ppt_x</p:attrName>
                                          <p:attrName>ppt_y</p:attrName>
                                        </p:attrNameLst>
                                      </p:cBhvr>
                                    </p:animMotion>
                                    <p:animEffect transition="in" filter="fade">
                                      <p:cBhvr>
                                        <p:cTn id="9" dur="10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0" fill="hold" nodeType="clickEffect">
                                  <p:stCondLst>
                                    <p:cond delay="0"/>
                                  </p:stCondLst>
                                  <p:childTnLst>
                                    <p:set>
                                      <p:cBhvr>
                                        <p:cTn id="13" dur="1" fill="hold">
                                          <p:stCondLst>
                                            <p:cond delay="0"/>
                                          </p:stCondLst>
                                        </p:cTn>
                                        <p:tgtEl>
                                          <p:spTgt spid="6146"/>
                                        </p:tgtEl>
                                        <p:attrNameLst>
                                          <p:attrName>style.visibility</p:attrName>
                                        </p:attrNameLst>
                                      </p:cBhvr>
                                      <p:to>
                                        <p:strVal val="visible"/>
                                      </p:to>
                                    </p:set>
                                    <p:anim calcmode="lin" valueType="num">
                                      <p:cBhvr>
                                        <p:cTn id="14" dur="2000" fill="hold"/>
                                        <p:tgtEl>
                                          <p:spTgt spid="6146"/>
                                        </p:tgtEl>
                                        <p:attrNameLst>
                                          <p:attrName>ppt_w</p:attrName>
                                        </p:attrNameLst>
                                      </p:cBhvr>
                                      <p:tavLst>
                                        <p:tav tm="0">
                                          <p:val>
                                            <p:fltVal val="0"/>
                                          </p:val>
                                        </p:tav>
                                        <p:tav tm="100000">
                                          <p:val>
                                            <p:strVal val="#ppt_w"/>
                                          </p:val>
                                        </p:tav>
                                      </p:tavLst>
                                    </p:anim>
                                    <p:anim calcmode="lin" valueType="num">
                                      <p:cBhvr>
                                        <p:cTn id="15" dur="2000" fill="hold"/>
                                        <p:tgtEl>
                                          <p:spTgt spid="6146"/>
                                        </p:tgtEl>
                                        <p:attrNameLst>
                                          <p:attrName>ppt_h</p:attrName>
                                        </p:attrNameLst>
                                      </p:cBhvr>
                                      <p:tavLst>
                                        <p:tav tm="0">
                                          <p:val>
                                            <p:fltVal val="0"/>
                                          </p:val>
                                        </p:tav>
                                        <p:tav tm="100000">
                                          <p:val>
                                            <p:strVal val="#ppt_h"/>
                                          </p:val>
                                        </p:tav>
                                      </p:tavLst>
                                    </p:anim>
                                    <p:animEffect transition="in" filter="fade">
                                      <p:cBhvr>
                                        <p:cTn id="16" dur="2000"/>
                                        <p:tgtEl>
                                          <p:spTgt spid="61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5029200"/>
            <a:ext cx="7467600" cy="1600200"/>
          </a:xfrm>
        </p:spPr>
        <p:txBody>
          <a:bodyPr>
            <a:noAutofit/>
          </a:bodyPr>
          <a:lstStyle/>
          <a:p>
            <a:pPr algn="r" rtl="1">
              <a:buClr>
                <a:schemeClr val="bg2">
                  <a:lumMod val="10000"/>
                </a:schemeClr>
              </a:buClr>
              <a:buFont typeface="Arial" pitchFamily="34" charset="0"/>
              <a:buChar char="•"/>
            </a:pPr>
            <a:r>
              <a:rPr lang="fa-IR" sz="2000" i="1" dirty="0" smtClean="0">
                <a:solidFill>
                  <a:schemeClr val="bg2">
                    <a:lumMod val="25000"/>
                  </a:schemeClr>
                </a:solidFill>
                <a:latin typeface="Arial" pitchFamily="34" charset="0"/>
                <a:cs typeface="Arial" pitchFamily="34" charset="0"/>
              </a:rPr>
              <a:t>     داراي نماي قرينه</a:t>
            </a:r>
            <a:br>
              <a:rPr lang="fa-IR" sz="2000" i="1" dirty="0" smtClean="0">
                <a:solidFill>
                  <a:schemeClr val="bg2">
                    <a:lumMod val="25000"/>
                  </a:schemeClr>
                </a:solidFill>
                <a:latin typeface="Arial" pitchFamily="34" charset="0"/>
                <a:cs typeface="Arial" pitchFamily="34" charset="0"/>
              </a:rPr>
            </a:br>
            <a:r>
              <a:rPr lang="fa-IR" sz="2000" i="1" dirty="0" smtClean="0">
                <a:solidFill>
                  <a:schemeClr val="bg2">
                    <a:lumMod val="25000"/>
                  </a:schemeClr>
                </a:solidFill>
                <a:latin typeface="Arial" pitchFamily="34" charset="0"/>
                <a:cs typeface="Arial" pitchFamily="34" charset="0"/>
              </a:rPr>
              <a:t> </a:t>
            </a:r>
            <a:br>
              <a:rPr lang="fa-IR" sz="2000" i="1" dirty="0" smtClean="0">
                <a:solidFill>
                  <a:schemeClr val="bg2">
                    <a:lumMod val="25000"/>
                  </a:schemeClr>
                </a:solidFill>
                <a:latin typeface="Arial" pitchFamily="34" charset="0"/>
                <a:cs typeface="Arial" pitchFamily="34" charset="0"/>
              </a:rPr>
            </a:br>
            <a:r>
              <a:rPr lang="fa-IR" sz="2000" i="1" dirty="0" smtClean="0">
                <a:solidFill>
                  <a:schemeClr val="bg2">
                    <a:lumMod val="25000"/>
                  </a:schemeClr>
                </a:solidFill>
                <a:latin typeface="Arial" pitchFamily="34" charset="0"/>
                <a:cs typeface="Arial" pitchFamily="34" charset="0"/>
              </a:rPr>
              <a:t/>
            </a:r>
            <a:br>
              <a:rPr lang="fa-IR" sz="2000" i="1" dirty="0" smtClean="0">
                <a:solidFill>
                  <a:schemeClr val="bg2">
                    <a:lumMod val="25000"/>
                  </a:schemeClr>
                </a:solidFill>
                <a:latin typeface="Arial" pitchFamily="34" charset="0"/>
                <a:cs typeface="Arial" pitchFamily="34" charset="0"/>
              </a:rPr>
            </a:br>
            <a:endParaRPr lang="fa-IR" sz="2000" i="1" dirty="0">
              <a:solidFill>
                <a:schemeClr val="bg2">
                  <a:lumMod val="25000"/>
                </a:schemeClr>
              </a:solidFill>
              <a:latin typeface="Arial" pitchFamily="34" charset="0"/>
              <a:cs typeface="Arial" pitchFamily="34" charset="0"/>
            </a:endParaRPr>
          </a:p>
        </p:txBody>
      </p:sp>
      <p:sp>
        <p:nvSpPr>
          <p:cNvPr id="3" name="Content Placeholder 2"/>
          <p:cNvSpPr>
            <a:spLocks noGrp="1"/>
          </p:cNvSpPr>
          <p:nvPr>
            <p:ph idx="1"/>
          </p:nvPr>
        </p:nvSpPr>
        <p:spPr>
          <a:xfrm>
            <a:off x="1066800" y="685800"/>
            <a:ext cx="7467600" cy="4525963"/>
          </a:xfrm>
        </p:spPr>
        <p:txBody>
          <a:bodyPr>
            <a:normAutofit/>
          </a:bodyPr>
          <a:lstStyle/>
          <a:p>
            <a:pPr algn="r" rtl="1">
              <a:buClr>
                <a:schemeClr val="bg2">
                  <a:lumMod val="10000"/>
                </a:schemeClr>
              </a:buClr>
              <a:buFont typeface="Arial" pitchFamily="34" charset="0"/>
              <a:buChar char="•"/>
            </a:pPr>
            <a:r>
              <a:rPr lang="fa-IR" sz="2000" i="1" dirty="0" smtClean="0">
                <a:solidFill>
                  <a:schemeClr val="bg2">
                    <a:lumMod val="25000"/>
                  </a:schemeClr>
                </a:solidFill>
                <a:latin typeface="Arial" pitchFamily="34" charset="0"/>
                <a:cs typeface="Arial" pitchFamily="34" charset="0"/>
              </a:rPr>
              <a:t>اولین استفاده از قوس کشکولی شکل که با</a:t>
            </a:r>
          </a:p>
          <a:p>
            <a:pPr algn="r"/>
            <a:endParaRPr lang="en-US" sz="2000" i="1" dirty="0" smtClean="0">
              <a:solidFill>
                <a:schemeClr val="bg2">
                  <a:lumMod val="25000"/>
                </a:schemeClr>
              </a:solidFill>
              <a:latin typeface="Arial" pitchFamily="34" charset="0"/>
              <a:cs typeface="Arial" pitchFamily="34" charset="0"/>
            </a:endParaRPr>
          </a:p>
          <a:p>
            <a:pPr algn="r" rtl="1"/>
            <a:r>
              <a:rPr lang="fa-IR" sz="2000" i="1" dirty="0" smtClean="0">
                <a:solidFill>
                  <a:schemeClr val="bg2">
                    <a:lumMod val="25000"/>
                  </a:schemeClr>
                </a:solidFill>
                <a:latin typeface="Arial" pitchFamily="34" charset="0"/>
                <a:cs typeface="Arial" pitchFamily="34" charset="0"/>
              </a:rPr>
              <a:t> یک سرطاقچه ای تزیینی دندانه دار ترکیب شده</a:t>
            </a:r>
          </a:p>
          <a:p>
            <a:pPr algn="r" rtl="1"/>
            <a:endParaRPr lang="fa-IR" sz="2000" i="1" dirty="0" smtClean="0">
              <a:solidFill>
                <a:schemeClr val="bg2">
                  <a:lumMod val="25000"/>
                </a:schemeClr>
              </a:solidFill>
              <a:latin typeface="Arial" pitchFamily="34" charset="0"/>
              <a:cs typeface="Arial" pitchFamily="34" charset="0"/>
            </a:endParaRPr>
          </a:p>
          <a:p>
            <a:pPr algn="r" rtl="1"/>
            <a:endParaRPr lang="fa-IR" sz="2000" i="1" dirty="0" smtClean="0">
              <a:solidFill>
                <a:schemeClr val="bg2">
                  <a:lumMod val="25000"/>
                </a:schemeClr>
              </a:solidFill>
              <a:latin typeface="Arial" pitchFamily="34" charset="0"/>
              <a:cs typeface="Arial" pitchFamily="34" charset="0"/>
            </a:endParaRPr>
          </a:p>
          <a:p>
            <a:pPr algn="r" rtl="1"/>
            <a:endParaRPr lang="fa-IR" sz="2000" i="1" dirty="0" smtClean="0">
              <a:solidFill>
                <a:schemeClr val="bg2">
                  <a:lumMod val="25000"/>
                </a:schemeClr>
              </a:solidFill>
              <a:latin typeface="Arial" pitchFamily="34" charset="0"/>
              <a:cs typeface="Arial" pitchFamily="34" charset="0"/>
            </a:endParaRPr>
          </a:p>
          <a:p>
            <a:pPr algn="r" rtl="1"/>
            <a:endParaRPr lang="fa-IR" sz="2000" i="1" dirty="0" smtClean="0">
              <a:solidFill>
                <a:schemeClr val="bg2">
                  <a:lumMod val="25000"/>
                </a:schemeClr>
              </a:solidFill>
              <a:latin typeface="Arial" pitchFamily="34" charset="0"/>
              <a:cs typeface="Arial" pitchFamily="34" charset="0"/>
            </a:endParaRPr>
          </a:p>
          <a:p>
            <a:pPr algn="r" rtl="1"/>
            <a:endParaRPr lang="fa-IR" sz="2000" i="1" dirty="0" smtClean="0">
              <a:solidFill>
                <a:schemeClr val="bg2">
                  <a:lumMod val="25000"/>
                </a:schemeClr>
              </a:solidFill>
              <a:latin typeface="Arial" pitchFamily="34" charset="0"/>
              <a:cs typeface="Arial" pitchFamily="34" charset="0"/>
            </a:endParaRPr>
          </a:p>
          <a:p>
            <a:pPr algn="r" rtl="1"/>
            <a:endParaRPr lang="fa-IR" sz="2000" i="1" dirty="0" smtClean="0">
              <a:solidFill>
                <a:schemeClr val="bg2">
                  <a:lumMod val="25000"/>
                </a:schemeClr>
              </a:solidFill>
              <a:latin typeface="Arial" pitchFamily="34" charset="0"/>
              <a:cs typeface="Arial" pitchFamily="34" charset="0"/>
            </a:endParaRPr>
          </a:p>
          <a:p>
            <a:pPr algn="r" rtl="1">
              <a:buClr>
                <a:schemeClr val="bg2">
                  <a:lumMod val="10000"/>
                </a:schemeClr>
              </a:buClr>
              <a:buFont typeface="Arial" pitchFamily="34" charset="0"/>
              <a:buChar char="•"/>
            </a:pPr>
            <a:r>
              <a:rPr lang="fa-IR" sz="2000" i="1" dirty="0" smtClean="0">
                <a:solidFill>
                  <a:schemeClr val="bg2">
                    <a:lumMod val="25000"/>
                  </a:schemeClr>
                </a:solidFill>
                <a:latin typeface="Arial" pitchFamily="34" charset="0"/>
                <a:cs typeface="Arial" pitchFamily="34" charset="0"/>
              </a:rPr>
              <a:t>داراي تزئيناتي از مقرنس در قسمت بالاي طاقچه ها و همچنين ورودي اصلي </a:t>
            </a:r>
            <a:endParaRPr lang="fa-IR" sz="2000" dirty="0">
              <a:solidFill>
                <a:schemeClr val="bg2">
                  <a:lumMod val="25000"/>
                </a:schemeClr>
              </a:solidFill>
            </a:endParaRPr>
          </a:p>
        </p:txBody>
      </p:sp>
      <p:pic>
        <p:nvPicPr>
          <p:cNvPr id="4" name="Picture 3" descr="C:\Documents and Settings\admin\Desktop\mesr\الاقم42.jpg"/>
          <p:cNvPicPr>
            <a:picLocks noChangeAspect="1" noChangeArrowheads="1"/>
          </p:cNvPicPr>
          <p:nvPr/>
        </p:nvPicPr>
        <p:blipFill>
          <a:blip r:embed="rId2"/>
          <a:srcRect/>
          <a:stretch>
            <a:fillRect/>
          </a:stretch>
        </p:blipFill>
        <p:spPr bwMode="auto">
          <a:xfrm>
            <a:off x="1295400" y="304800"/>
            <a:ext cx="2362200" cy="3322867"/>
          </a:xfrm>
          <a:prstGeom prst="rect">
            <a:avLst/>
          </a:prstGeom>
          <a:noFill/>
          <a:ln w="50800" cmpd="sng">
            <a:solidFill>
              <a:schemeClr val="bg2">
                <a:lumMod val="25000"/>
              </a:schemeClr>
            </a:solidFill>
          </a:ln>
          <a:effectLst>
            <a:outerShdw blurRad="558800" dist="50800" dir="5400000" sx="116000" sy="116000" algn="ctr" rotWithShape="0">
              <a:srgbClr val="000000">
                <a:alpha val="50000"/>
              </a:srgbClr>
            </a:outerShdw>
          </a:effectLst>
        </p:spPr>
      </p:pic>
      <p:pic>
        <p:nvPicPr>
          <p:cNvPr id="7170" name="Picture 2" descr="C:\Documents and Settings\admin\Desktop\mesr\الاقمر1.jpg"/>
          <p:cNvPicPr>
            <a:picLocks noChangeAspect="1" noChangeArrowheads="1"/>
          </p:cNvPicPr>
          <p:nvPr/>
        </p:nvPicPr>
        <p:blipFill>
          <a:blip r:embed="rId3"/>
          <a:srcRect/>
          <a:stretch>
            <a:fillRect/>
          </a:stretch>
        </p:blipFill>
        <p:spPr bwMode="auto">
          <a:xfrm>
            <a:off x="1905000" y="4495800"/>
            <a:ext cx="2990850" cy="2117522"/>
          </a:xfrm>
          <a:prstGeom prst="rect">
            <a:avLst/>
          </a:prstGeom>
          <a:noFill/>
          <a:ln w="50800">
            <a:solidFill>
              <a:schemeClr val="bg2">
                <a:lumMod val="25000"/>
              </a:schemeClr>
            </a:solidFill>
          </a:ln>
          <a:effectLst>
            <a:outerShdw blurRad="558800" dist="50800" dir="5400000" sx="103000" sy="103000" algn="ctr" rotWithShape="0">
              <a:srgbClr val="000000">
                <a:alpha val="68000"/>
              </a:srgbClr>
            </a:out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170"/>
                                        </p:tgtEl>
                                        <p:attrNameLst>
                                          <p:attrName>style.visibility</p:attrName>
                                        </p:attrNameLst>
                                      </p:cBhvr>
                                      <p:to>
                                        <p:strVal val="visible"/>
                                      </p:to>
                                    </p:set>
                                    <p:anim calcmode="lin" valueType="num">
                                      <p:cBhvr additive="base">
                                        <p:cTn id="7" dur="2000" fill="hold"/>
                                        <p:tgtEl>
                                          <p:spTgt spid="7170"/>
                                        </p:tgtEl>
                                        <p:attrNameLst>
                                          <p:attrName>ppt_x</p:attrName>
                                        </p:attrNameLst>
                                      </p:cBhvr>
                                      <p:tavLst>
                                        <p:tav tm="0">
                                          <p:val>
                                            <p:strVal val="#ppt_x"/>
                                          </p:val>
                                        </p:tav>
                                        <p:tav tm="100000">
                                          <p:val>
                                            <p:strVal val="#ppt_x"/>
                                          </p:val>
                                        </p:tav>
                                      </p:tavLst>
                                    </p:anim>
                                    <p:anim calcmode="lin" valueType="num">
                                      <p:cBhvr additive="base">
                                        <p:cTn id="8" dur="2000" fill="hold"/>
                                        <p:tgtEl>
                                          <p:spTgt spid="717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0"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2000" fill="hold"/>
                                        <p:tgtEl>
                                          <p:spTgt spid="4"/>
                                        </p:tgtEl>
                                        <p:attrNameLst>
                                          <p:attrName>ppt_w</p:attrName>
                                        </p:attrNameLst>
                                      </p:cBhvr>
                                      <p:tavLst>
                                        <p:tav tm="0">
                                          <p:val>
                                            <p:fltVal val="0"/>
                                          </p:val>
                                        </p:tav>
                                        <p:tav tm="100000">
                                          <p:val>
                                            <p:strVal val="#ppt_w"/>
                                          </p:val>
                                        </p:tav>
                                      </p:tavLst>
                                    </p:anim>
                                    <p:anim calcmode="lin" valueType="num">
                                      <p:cBhvr>
                                        <p:cTn id="14" dur="2000" fill="hold"/>
                                        <p:tgtEl>
                                          <p:spTgt spid="4"/>
                                        </p:tgtEl>
                                        <p:attrNameLst>
                                          <p:attrName>ppt_h</p:attrName>
                                        </p:attrNameLst>
                                      </p:cBhvr>
                                      <p:tavLst>
                                        <p:tav tm="0">
                                          <p:val>
                                            <p:fltVal val="0"/>
                                          </p:val>
                                        </p:tav>
                                        <p:tav tm="100000">
                                          <p:val>
                                            <p:strVal val="#ppt_h"/>
                                          </p:val>
                                        </p:tav>
                                      </p:tavLst>
                                    </p:anim>
                                    <p:animEffect transition="in" filter="fade">
                                      <p:cBhvr>
                                        <p:cTn id="15"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685800"/>
            <a:ext cx="7467600" cy="1143000"/>
          </a:xfrm>
        </p:spPr>
        <p:txBody>
          <a:bodyPr>
            <a:normAutofit/>
          </a:bodyPr>
          <a:lstStyle/>
          <a:p>
            <a:pPr algn="ctr"/>
            <a:r>
              <a:rPr lang="fa-IR" sz="3200" b="1" i="1" dirty="0" smtClean="0">
                <a:solidFill>
                  <a:schemeClr val="bg2">
                    <a:lumMod val="50000"/>
                  </a:schemeClr>
                </a:solidFill>
                <a:latin typeface="Arial" pitchFamily="34" charset="0"/>
                <a:cs typeface="Arial" pitchFamily="34" charset="0"/>
              </a:rPr>
              <a:t> سلسله ایوبی ها(1250-1171)</a:t>
            </a:r>
            <a:endParaRPr lang="en-US" sz="3200" dirty="0">
              <a:solidFill>
                <a:schemeClr val="bg2">
                  <a:lumMod val="50000"/>
                </a:schemeClr>
              </a:solidFill>
            </a:endParaRPr>
          </a:p>
        </p:txBody>
      </p:sp>
      <p:sp>
        <p:nvSpPr>
          <p:cNvPr id="3" name="Content Placeholder 2"/>
          <p:cNvSpPr>
            <a:spLocks noGrp="1"/>
          </p:cNvSpPr>
          <p:nvPr>
            <p:ph idx="1"/>
          </p:nvPr>
        </p:nvSpPr>
        <p:spPr>
          <a:xfrm>
            <a:off x="2743200" y="3276600"/>
            <a:ext cx="4876800" cy="2057400"/>
          </a:xfrm>
        </p:spPr>
        <p:txBody>
          <a:bodyPr>
            <a:normAutofit/>
          </a:bodyPr>
          <a:lstStyle/>
          <a:p>
            <a:pPr algn="r" rtl="1">
              <a:buFont typeface="Arial" pitchFamily="34" charset="0"/>
              <a:buChar char="•"/>
            </a:pPr>
            <a:r>
              <a:rPr lang="fa-IR" sz="2000" dirty="0" smtClean="0">
                <a:solidFill>
                  <a:schemeClr val="bg2">
                    <a:lumMod val="25000"/>
                  </a:schemeClr>
                </a:solidFill>
                <a:latin typeface="Arial" pitchFamily="34" charset="0"/>
                <a:cs typeface="Arial" pitchFamily="34" charset="0"/>
              </a:rPr>
              <a:t>توجه ویژه به نمای خارجی بنا</a:t>
            </a:r>
          </a:p>
          <a:p>
            <a:pPr algn="r" rtl="1">
              <a:buFont typeface="Arial" pitchFamily="34" charset="0"/>
              <a:buChar char="•"/>
            </a:pPr>
            <a:r>
              <a:rPr lang="fa-IR" sz="2000" dirty="0" smtClean="0">
                <a:solidFill>
                  <a:schemeClr val="bg2">
                    <a:lumMod val="25000"/>
                  </a:schemeClr>
                </a:solidFill>
                <a:latin typeface="Arial" pitchFamily="34" charset="0"/>
                <a:cs typeface="Arial" pitchFamily="34" charset="0"/>
              </a:rPr>
              <a:t>ورودی های مرکزی با اندازه بزرگ</a:t>
            </a:r>
            <a:endParaRPr lang="en-US" sz="2000" dirty="0" smtClean="0">
              <a:solidFill>
                <a:schemeClr val="bg2">
                  <a:lumMod val="25000"/>
                </a:schemeClr>
              </a:solidFill>
              <a:latin typeface="Arial" pitchFamily="34" charset="0"/>
              <a:cs typeface="Arial" pitchFamily="34" charset="0"/>
            </a:endParaRPr>
          </a:p>
          <a:p>
            <a:pPr algn="r"/>
            <a:endParaRPr lang="en-US" sz="2000" b="1" i="1" dirty="0">
              <a:solidFill>
                <a:schemeClr val="bg2">
                  <a:lumMod val="25000"/>
                </a:schemeClr>
              </a:solidFill>
              <a:latin typeface="Arial" pitchFamily="34" charset="0"/>
              <a:cs typeface="Arial" pitchFamily="34" charset="0"/>
            </a:endParaRPr>
          </a:p>
        </p:txBody>
      </p:sp>
      <p:sp>
        <p:nvSpPr>
          <p:cNvPr id="6" name="Rectangle 5"/>
          <p:cNvSpPr/>
          <p:nvPr/>
        </p:nvSpPr>
        <p:spPr>
          <a:xfrm>
            <a:off x="4114800" y="2362200"/>
            <a:ext cx="3505200" cy="707886"/>
          </a:xfrm>
          <a:prstGeom prst="rect">
            <a:avLst/>
          </a:prstGeom>
        </p:spPr>
        <p:txBody>
          <a:bodyPr wrap="square">
            <a:spAutoFit/>
          </a:bodyPr>
          <a:lstStyle/>
          <a:p>
            <a:r>
              <a:rPr lang="fa-IR" sz="2000" b="1" i="1" dirty="0" smtClean="0">
                <a:solidFill>
                  <a:schemeClr val="bg2">
                    <a:lumMod val="25000"/>
                  </a:schemeClr>
                </a:solidFill>
                <a:latin typeface="Arial" pitchFamily="34" charset="0"/>
                <a:cs typeface="Arial" pitchFamily="34" charset="0"/>
              </a:rPr>
              <a:t>ویژگی های معماری ایوبی ها :</a:t>
            </a:r>
            <a:br>
              <a:rPr lang="fa-IR" sz="2000" b="1" i="1" dirty="0" smtClean="0">
                <a:solidFill>
                  <a:schemeClr val="bg2">
                    <a:lumMod val="25000"/>
                  </a:schemeClr>
                </a:solidFill>
                <a:latin typeface="Arial" pitchFamily="34" charset="0"/>
                <a:cs typeface="Arial" pitchFamily="34" charset="0"/>
              </a:rPr>
            </a:br>
            <a:endParaRPr lang="fa-IR" sz="2000" b="1" i="1" dirty="0">
              <a:solidFill>
                <a:schemeClr val="bg2">
                  <a:lumMod val="25000"/>
                </a:schemeClr>
              </a:solidFill>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066800" y="1219200"/>
            <a:ext cx="7467600" cy="4525963"/>
          </a:xfrm>
        </p:spPr>
        <p:txBody>
          <a:bodyPr/>
          <a:lstStyle/>
          <a:p>
            <a:r>
              <a:rPr lang="fa-IR" sz="3200" b="1" i="1" dirty="0" smtClean="0">
                <a:solidFill>
                  <a:schemeClr val="bg2">
                    <a:lumMod val="50000"/>
                  </a:schemeClr>
                </a:solidFill>
                <a:latin typeface="Arial" pitchFamily="34" charset="0"/>
                <a:cs typeface="Arial" pitchFamily="34" charset="0"/>
              </a:rPr>
              <a:t>مدرسه سلطان صالح نجم الدین 1242.م</a:t>
            </a:r>
            <a:endParaRPr lang="en-US" sz="3200" b="1" i="1" dirty="0" smtClean="0">
              <a:solidFill>
                <a:schemeClr val="bg2">
                  <a:lumMod val="50000"/>
                </a:schemeClr>
              </a:solidFill>
              <a:latin typeface="Arial" pitchFamily="34" charset="0"/>
              <a:cs typeface="Arial" pitchFamily="34" charset="0"/>
            </a:endParaRPr>
          </a:p>
          <a:p>
            <a:endParaRPr lang="fa-IR" dirty="0"/>
          </a:p>
        </p:txBody>
      </p:sp>
      <p:sp>
        <p:nvSpPr>
          <p:cNvPr id="4" name="Rectangle 3"/>
          <p:cNvSpPr/>
          <p:nvPr/>
        </p:nvSpPr>
        <p:spPr>
          <a:xfrm>
            <a:off x="3429000" y="2743200"/>
            <a:ext cx="4572000" cy="646331"/>
          </a:xfrm>
          <a:prstGeom prst="rect">
            <a:avLst/>
          </a:prstGeom>
        </p:spPr>
        <p:txBody>
          <a:bodyPr>
            <a:spAutoFit/>
          </a:bodyPr>
          <a:lstStyle/>
          <a:p>
            <a:pPr algn="r" rtl="1"/>
            <a:r>
              <a:rPr lang="fa-IR" i="1" dirty="0" smtClean="0">
                <a:solidFill>
                  <a:schemeClr val="bg2">
                    <a:lumMod val="25000"/>
                  </a:schemeClr>
                </a:solidFill>
                <a:latin typeface="Arial" pitchFamily="34" charset="0"/>
                <a:cs typeface="Arial" pitchFamily="34" charset="0"/>
              </a:rPr>
              <a:t>در شمال و جنوب داراي دو قسمت</a:t>
            </a:r>
          </a:p>
          <a:p>
            <a:pPr algn="r" rtl="1"/>
            <a:r>
              <a:rPr lang="fa-IR" i="1" dirty="0" smtClean="0">
                <a:solidFill>
                  <a:schemeClr val="bg2">
                    <a:lumMod val="25000"/>
                  </a:schemeClr>
                </a:solidFill>
                <a:latin typeface="Arial" pitchFamily="34" charset="0"/>
                <a:cs typeface="Arial" pitchFamily="34" charset="0"/>
              </a:rPr>
              <a:t> مدرسه مي باشد .</a:t>
            </a:r>
            <a:endParaRPr lang="fa-IR" i="1" dirty="0">
              <a:solidFill>
                <a:schemeClr val="bg2">
                  <a:lumMod val="25000"/>
                </a:schemeClr>
              </a:solidFill>
              <a:latin typeface="Arial" pitchFamily="34" charset="0"/>
              <a:cs typeface="Arial" pitchFamily="34" charset="0"/>
            </a:endParaRPr>
          </a:p>
        </p:txBody>
      </p:sp>
      <p:pic>
        <p:nvPicPr>
          <p:cNvPr id="1026" name="Picture 2" descr="C:\Documents and Settings\admin\Desktop\mesr22\New Folder\DSC01213.JPG"/>
          <p:cNvPicPr>
            <a:picLocks noChangeAspect="1" noChangeArrowheads="1"/>
          </p:cNvPicPr>
          <p:nvPr/>
        </p:nvPicPr>
        <p:blipFill>
          <a:blip r:embed="rId3"/>
          <a:srcRect/>
          <a:stretch>
            <a:fillRect/>
          </a:stretch>
        </p:blipFill>
        <p:spPr bwMode="auto">
          <a:xfrm>
            <a:off x="152400" y="1981200"/>
            <a:ext cx="4216400" cy="3162300"/>
          </a:xfrm>
          <a:prstGeom prst="rect">
            <a:avLst/>
          </a:prstGeom>
          <a:noFill/>
          <a:ln w="50800" cmpd="sng">
            <a:solidFill>
              <a:schemeClr val="bg2">
                <a:lumMod val="25000"/>
              </a:schemeClr>
            </a:solidFill>
          </a:ln>
          <a:effectLst>
            <a:outerShdw blurRad="165100" dist="50800" dir="5400000" sx="102000" sy="102000" algn="ctr" rotWithShape="0">
              <a:srgbClr val="000000">
                <a:alpha val="43137"/>
              </a:srgbClr>
            </a:outerShdw>
          </a:effectLst>
        </p:spPr>
      </p:pic>
      <p:pic>
        <p:nvPicPr>
          <p:cNvPr id="1027" name="Picture 3" descr="C:\Documents and Settings\admin\Desktop\Untitled-1.jpg"/>
          <p:cNvPicPr>
            <a:picLocks noChangeAspect="1" noChangeArrowheads="1"/>
          </p:cNvPicPr>
          <p:nvPr/>
        </p:nvPicPr>
        <p:blipFill>
          <a:blip r:embed="rId4"/>
          <a:srcRect/>
          <a:stretch>
            <a:fillRect/>
          </a:stretch>
        </p:blipFill>
        <p:spPr bwMode="auto">
          <a:xfrm>
            <a:off x="4343400" y="4343400"/>
            <a:ext cx="4572000" cy="22860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27"/>
                                        </p:tgtEl>
                                        <p:attrNameLst>
                                          <p:attrName>style.visibility</p:attrName>
                                        </p:attrNameLst>
                                      </p:cBhvr>
                                      <p:to>
                                        <p:strVal val="visible"/>
                                      </p:to>
                                    </p:set>
                                    <p:anim calcmode="lin" valueType="num">
                                      <p:cBhvr additive="base">
                                        <p:cTn id="7" dur="2000" fill="hold"/>
                                        <p:tgtEl>
                                          <p:spTgt spid="1027"/>
                                        </p:tgtEl>
                                        <p:attrNameLst>
                                          <p:attrName>ppt_x</p:attrName>
                                        </p:attrNameLst>
                                      </p:cBhvr>
                                      <p:tavLst>
                                        <p:tav tm="0">
                                          <p:val>
                                            <p:strVal val="#ppt_x"/>
                                          </p:val>
                                        </p:tav>
                                        <p:tav tm="100000">
                                          <p:val>
                                            <p:strVal val="#ppt_x"/>
                                          </p:val>
                                        </p:tav>
                                      </p:tavLst>
                                    </p:anim>
                                    <p:anim calcmode="lin" valueType="num">
                                      <p:cBhvr additive="base">
                                        <p:cTn id="8" dur="2000" fill="hold"/>
                                        <p:tgtEl>
                                          <p:spTgt spid="10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1"/>
          <p:cNvSpPr>
            <a:spLocks noChangeArrowheads="1"/>
          </p:cNvSpPr>
          <p:nvPr/>
        </p:nvSpPr>
        <p:spPr bwMode="auto">
          <a:xfrm>
            <a:off x="1219200" y="1371600"/>
            <a:ext cx="6019800" cy="120032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r" defTabSz="914400" rtl="0" eaLnBrk="1" fontAlgn="base" latinLnBrk="0" hangingPunct="1">
              <a:lnSpc>
                <a:spcPct val="150000"/>
              </a:lnSpc>
              <a:spcBef>
                <a:spcPct val="0"/>
              </a:spcBef>
              <a:spcAft>
                <a:spcPct val="0"/>
              </a:spcAft>
              <a:buClrTx/>
              <a:buSzTx/>
              <a:buFontTx/>
              <a:buNone/>
              <a:tabLst/>
            </a:pPr>
            <a:r>
              <a:rPr kumimoji="0" lang="fa-IR" sz="1600" b="1" i="1" u="none" strike="noStrike" cap="none" normalizeH="0" baseline="0" dirty="0" smtClean="0">
                <a:ln>
                  <a:noFill/>
                </a:ln>
                <a:solidFill>
                  <a:schemeClr val="bg2">
                    <a:lumMod val="25000"/>
                  </a:schemeClr>
                </a:solidFill>
                <a:effectLst/>
                <a:latin typeface="Arial" pitchFamily="34" charset="0"/>
                <a:ea typeface="Times New Roman" pitchFamily="18" charset="0"/>
                <a:cs typeface="Arial" pitchFamily="34" charset="0"/>
              </a:rPr>
              <a:t>مذهب تشیع همزمان با سلطه دولت فاطمیون اسماعیلی مذهب بر مصر شکوفا شد </a:t>
            </a:r>
            <a:r>
              <a:rPr kumimoji="0" lang="en-US" sz="1600" b="1" i="1" u="none" strike="noStrike" cap="none" normalizeH="0" baseline="0" dirty="0" smtClean="0">
                <a:ln>
                  <a:noFill/>
                </a:ln>
                <a:solidFill>
                  <a:schemeClr val="bg2">
                    <a:lumMod val="25000"/>
                  </a:schemeClr>
                </a:solidFill>
                <a:effectLst/>
                <a:latin typeface="Arial" pitchFamily="34" charset="0"/>
                <a:ea typeface="Times New Roman" pitchFamily="18" charset="0"/>
                <a:cs typeface="Arial" pitchFamily="34" charset="0"/>
              </a:rPr>
              <a:t/>
            </a:r>
            <a:br>
              <a:rPr kumimoji="0" lang="en-US" sz="1600" b="1" i="1" u="none" strike="noStrike" cap="none" normalizeH="0" baseline="0" dirty="0" smtClean="0">
                <a:ln>
                  <a:noFill/>
                </a:ln>
                <a:solidFill>
                  <a:schemeClr val="bg2">
                    <a:lumMod val="25000"/>
                  </a:schemeClr>
                </a:solidFill>
                <a:effectLst/>
                <a:latin typeface="Arial" pitchFamily="34" charset="0"/>
                <a:ea typeface="Times New Roman" pitchFamily="18" charset="0"/>
                <a:cs typeface="Arial" pitchFamily="34" charset="0"/>
              </a:rPr>
            </a:br>
            <a:r>
              <a:rPr kumimoji="0" lang="fa-IR" sz="1600" b="1" i="1" u="none" strike="noStrike" cap="none" normalizeH="0" baseline="0" dirty="0" smtClean="0">
                <a:ln>
                  <a:noFill/>
                </a:ln>
                <a:solidFill>
                  <a:schemeClr val="bg2">
                    <a:lumMod val="25000"/>
                  </a:schemeClr>
                </a:solidFill>
                <a:effectLst/>
                <a:latin typeface="Arial" pitchFamily="34" charset="0"/>
                <a:ea typeface="Times New Roman" pitchFamily="18" charset="0"/>
                <a:cs typeface="Arial" pitchFamily="34" charset="0"/>
              </a:rPr>
              <a:t>همراه با سقوط دولت فاطمی عاضد در سال 567 ه.ق تشیع محدود و مصر به نظام اهل </a:t>
            </a:r>
            <a:r>
              <a:rPr kumimoji="0" lang="en-US" sz="1600" b="1" i="1" u="none" strike="noStrike" cap="none" normalizeH="0" baseline="0" dirty="0" smtClean="0">
                <a:ln>
                  <a:noFill/>
                </a:ln>
                <a:solidFill>
                  <a:schemeClr val="bg2">
                    <a:lumMod val="25000"/>
                  </a:schemeClr>
                </a:solidFill>
                <a:effectLst/>
                <a:latin typeface="Arial" pitchFamily="34" charset="0"/>
                <a:ea typeface="Times New Roman" pitchFamily="18" charset="0"/>
                <a:cs typeface="Arial" pitchFamily="34" charset="0"/>
              </a:rPr>
              <a:t>.</a:t>
            </a:r>
            <a:r>
              <a:rPr kumimoji="0" lang="fa-IR" sz="1600" b="1" i="1" u="none" strike="noStrike" cap="none" normalizeH="0" baseline="0" dirty="0" smtClean="0">
                <a:ln>
                  <a:noFill/>
                </a:ln>
                <a:solidFill>
                  <a:schemeClr val="bg2">
                    <a:lumMod val="25000"/>
                  </a:schemeClr>
                </a:solidFill>
                <a:effectLst/>
                <a:latin typeface="Arial" pitchFamily="34" charset="0"/>
                <a:ea typeface="Times New Roman" pitchFamily="18" charset="0"/>
                <a:cs typeface="Arial" pitchFamily="34" charset="0"/>
              </a:rPr>
              <a:t>سنت بازگشت</a:t>
            </a:r>
            <a:endParaRPr kumimoji="0" lang="en-US" sz="1600" b="1" i="1" u="none" strike="noStrike" cap="none" normalizeH="0" baseline="0" dirty="0" smtClean="0">
              <a:ln>
                <a:noFill/>
              </a:ln>
              <a:solidFill>
                <a:schemeClr val="bg2">
                  <a:lumMod val="25000"/>
                </a:schemeClr>
              </a:solidFill>
              <a:effectLst/>
              <a:latin typeface="Arial" pitchFamily="34" charset="0"/>
              <a:ea typeface="Times New Roman" pitchFamily="18" charset="0"/>
              <a:cs typeface="Arial" pitchFamily="34" charset="0"/>
            </a:endParaRPr>
          </a:p>
        </p:txBody>
      </p:sp>
      <p:sp>
        <p:nvSpPr>
          <p:cNvPr id="3" name="Rectangle 2"/>
          <p:cNvSpPr/>
          <p:nvPr/>
        </p:nvSpPr>
        <p:spPr>
          <a:xfrm>
            <a:off x="3810000" y="609600"/>
            <a:ext cx="2820003" cy="400110"/>
          </a:xfrm>
          <a:prstGeom prst="rect">
            <a:avLst/>
          </a:prstGeom>
        </p:spPr>
        <p:txBody>
          <a:bodyPr wrap="none">
            <a:spAutoFit/>
          </a:bodyPr>
          <a:lstStyle/>
          <a:p>
            <a:pPr lvl="0" algn="r" rtl="1" fontAlgn="base">
              <a:spcBef>
                <a:spcPct val="0"/>
              </a:spcBef>
              <a:spcAft>
                <a:spcPct val="0"/>
              </a:spcAft>
            </a:pPr>
            <a:r>
              <a:rPr lang="fa-IR" sz="2000" b="1" i="1" dirty="0" smtClean="0">
                <a:solidFill>
                  <a:schemeClr val="bg2">
                    <a:lumMod val="25000"/>
                  </a:schemeClr>
                </a:solidFill>
                <a:latin typeface="Arial" pitchFamily="34" charset="0"/>
                <a:ea typeface="Times New Roman" pitchFamily="18" charset="0"/>
                <a:cs typeface="Arial" pitchFamily="34" charset="0"/>
              </a:rPr>
              <a:t>وضعیت جمعیت شناختی</a:t>
            </a:r>
            <a:r>
              <a:rPr lang="en-US" sz="2000" b="1" i="1" dirty="0" smtClean="0">
                <a:solidFill>
                  <a:schemeClr val="bg2">
                    <a:lumMod val="25000"/>
                  </a:schemeClr>
                </a:solidFill>
                <a:latin typeface="Arial" pitchFamily="34" charset="0"/>
                <a:ea typeface="Times New Roman" pitchFamily="18" charset="0"/>
                <a:cs typeface="Arial" pitchFamily="34" charset="0"/>
              </a:rPr>
              <a:t> </a:t>
            </a:r>
            <a:r>
              <a:rPr lang="fa-IR" sz="2000" b="1" i="1" dirty="0" smtClean="0">
                <a:solidFill>
                  <a:schemeClr val="bg2">
                    <a:lumMod val="25000"/>
                  </a:schemeClr>
                </a:solidFill>
                <a:latin typeface="Arial" pitchFamily="34" charset="0"/>
                <a:ea typeface="Times New Roman" pitchFamily="18" charset="0"/>
                <a:cs typeface="Arial" pitchFamily="34" charset="0"/>
              </a:rPr>
              <a:t>_ دینی</a:t>
            </a:r>
            <a:endParaRPr lang="fa-IR" sz="2000" b="1" i="1" dirty="0" smtClean="0">
              <a:solidFill>
                <a:schemeClr val="bg2">
                  <a:lumMod val="25000"/>
                </a:schemeClr>
              </a:solidFill>
              <a:latin typeface="Arial" pitchFamily="34" charset="0"/>
              <a:cs typeface="Arial" pitchFamily="34" charset="0"/>
            </a:endParaRPr>
          </a:p>
        </p:txBody>
      </p:sp>
      <p:sp>
        <p:nvSpPr>
          <p:cNvPr id="4" name="Rectangle 3"/>
          <p:cNvSpPr/>
          <p:nvPr/>
        </p:nvSpPr>
        <p:spPr>
          <a:xfrm>
            <a:off x="533400" y="2514600"/>
            <a:ext cx="6781800" cy="3046988"/>
          </a:xfrm>
          <a:prstGeom prst="rect">
            <a:avLst/>
          </a:prstGeom>
        </p:spPr>
        <p:txBody>
          <a:bodyPr wrap="square">
            <a:spAutoFit/>
          </a:bodyPr>
          <a:lstStyle/>
          <a:p>
            <a:pPr lvl="0" algn="r" fontAlgn="base">
              <a:lnSpc>
                <a:spcPct val="150000"/>
              </a:lnSpc>
              <a:spcBef>
                <a:spcPct val="0"/>
              </a:spcBef>
              <a:spcAft>
                <a:spcPct val="0"/>
              </a:spcAft>
            </a:pPr>
            <a:r>
              <a:rPr lang="fa-IR" sz="1600" b="1" i="1" dirty="0" smtClean="0">
                <a:solidFill>
                  <a:schemeClr val="bg2">
                    <a:lumMod val="25000"/>
                  </a:schemeClr>
                </a:solidFill>
                <a:latin typeface="Arial" pitchFamily="34" charset="0"/>
                <a:ea typeface="Times New Roman" pitchFamily="18" charset="0"/>
                <a:cs typeface="Arial" pitchFamily="34" charset="0"/>
              </a:rPr>
              <a:t>نمی توان به سادگی تعداد دقیق شیعیان مصر را بدست آورد . شیعیان کمتر از یک درصد از کل جمعیت که بالغ بر 74 میلیون نفر است را تشکیل می دهند .گفته می شود در مصر افرادی هستند که به خاندان پیامبر از دو نوه آن حضرت حضرت حسن(ع) و حضرت حسین(ع) منتسبند، و بر آنها عنوان " السادة الاشراف" اطلاق می شود و به گفته درینی تعداد آنها حدود 6 میلیون نفر است، 4 میلیون نفر از آنها د رمنطقه الصعید ساکنند و بیشتر اینان و _ نه همه آنها_ اهل سنت هستند و خلاف آن چه بعضی می پندارند شیعه نیستند.</a:t>
            </a:r>
            <a:r>
              <a:rPr lang="en-US" sz="1600" b="1" i="1" dirty="0" smtClean="0">
                <a:solidFill>
                  <a:schemeClr val="bg2">
                    <a:lumMod val="25000"/>
                  </a:schemeClr>
                </a:solidFill>
                <a:latin typeface="Arial" pitchFamily="34" charset="0"/>
                <a:ea typeface="Times New Roman" pitchFamily="18" charset="0"/>
                <a:cs typeface="Arial" pitchFamily="34" charset="0"/>
              </a:rPr>
              <a:t/>
            </a:r>
            <a:br>
              <a:rPr lang="en-US" sz="1600" b="1" i="1" dirty="0" smtClean="0">
                <a:solidFill>
                  <a:schemeClr val="bg2">
                    <a:lumMod val="25000"/>
                  </a:schemeClr>
                </a:solidFill>
                <a:latin typeface="Arial" pitchFamily="34" charset="0"/>
                <a:ea typeface="Times New Roman" pitchFamily="18" charset="0"/>
                <a:cs typeface="Arial" pitchFamily="34" charset="0"/>
              </a:rPr>
            </a:br>
            <a:r>
              <a:rPr lang="fa-IR" sz="1600" b="1" i="1" dirty="0" smtClean="0">
                <a:solidFill>
                  <a:schemeClr val="bg2">
                    <a:lumMod val="25000"/>
                  </a:schemeClr>
                </a:solidFill>
                <a:latin typeface="Arial" pitchFamily="34" charset="0"/>
                <a:ea typeface="Times New Roman" pitchFamily="18" charset="0"/>
                <a:cs typeface="Arial" pitchFamily="34" charset="0"/>
              </a:rPr>
              <a:t>شیعیان مصر دارای مذهب جعفری(اثنی عشری) هستند و از ناحیه بالاترین مرجع دینی در مصر یعنی الازهر به این نام شناخته شده اند.</a:t>
            </a:r>
            <a:r>
              <a:rPr lang="en-US" sz="1600" b="1" i="1" dirty="0" smtClean="0">
                <a:latin typeface="Arial" pitchFamily="34" charset="0"/>
                <a:ea typeface="Times New Roman" pitchFamily="18" charset="0"/>
                <a:cs typeface="Arial" pitchFamily="34" charset="0"/>
              </a:rPr>
              <a:t>.</a:t>
            </a:r>
            <a:r>
              <a:rPr lang="en-US" sz="1600" b="1" i="1" dirty="0" smtClean="0">
                <a:latin typeface="Arial" pitchFamily="34" charset="0"/>
                <a:cs typeface="Arial" pitchFamily="34" charset="0"/>
              </a:rPr>
              <a:t> </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685800"/>
            <a:ext cx="7467600" cy="1143000"/>
          </a:xfrm>
        </p:spPr>
        <p:txBody>
          <a:bodyPr>
            <a:normAutofit fontScale="90000"/>
          </a:bodyPr>
          <a:lstStyle/>
          <a:p>
            <a:pPr algn="r" rtl="1">
              <a:buFont typeface="Arial" pitchFamily="34" charset="0"/>
              <a:buChar char="•"/>
            </a:pPr>
            <a:r>
              <a:rPr lang="fa-IR" sz="2000" b="1" i="1" dirty="0" smtClean="0">
                <a:solidFill>
                  <a:schemeClr val="bg2">
                    <a:lumMod val="25000"/>
                  </a:schemeClr>
                </a:solidFill>
                <a:latin typeface="Arial" pitchFamily="34" charset="0"/>
                <a:cs typeface="Arial" pitchFamily="34" charset="0"/>
              </a:rPr>
              <a:t> طرح شبستان های محل تشکیل کلاس درس ،</a:t>
            </a:r>
            <a:br>
              <a:rPr lang="fa-IR" sz="2000" b="1" i="1" dirty="0" smtClean="0">
                <a:solidFill>
                  <a:schemeClr val="bg2">
                    <a:lumMod val="25000"/>
                  </a:schemeClr>
                </a:solidFill>
                <a:latin typeface="Arial" pitchFamily="34" charset="0"/>
                <a:cs typeface="Arial" pitchFamily="34" charset="0"/>
              </a:rPr>
            </a:br>
            <a:r>
              <a:rPr lang="fa-IR" sz="2000" b="1" i="1" dirty="0" smtClean="0">
                <a:solidFill>
                  <a:schemeClr val="bg2">
                    <a:lumMod val="25000"/>
                  </a:schemeClr>
                </a:solidFill>
                <a:latin typeface="Arial" pitchFamily="34" charset="0"/>
                <a:cs typeface="Arial" pitchFamily="34" charset="0"/>
              </a:rPr>
              <a:t> تالار پذیرایی (قاع) از یک خانه به سبک</a:t>
            </a:r>
            <a:br>
              <a:rPr lang="fa-IR" sz="2000" b="1" i="1" dirty="0" smtClean="0">
                <a:solidFill>
                  <a:schemeClr val="bg2">
                    <a:lumMod val="25000"/>
                  </a:schemeClr>
                </a:solidFill>
                <a:latin typeface="Arial" pitchFamily="34" charset="0"/>
                <a:cs typeface="Arial" pitchFamily="34" charset="0"/>
              </a:rPr>
            </a:br>
            <a:r>
              <a:rPr lang="fa-IR" sz="2000" b="1" i="1" dirty="0" smtClean="0">
                <a:solidFill>
                  <a:schemeClr val="bg2">
                    <a:lumMod val="25000"/>
                  </a:schemeClr>
                </a:solidFill>
                <a:latin typeface="Arial" pitchFamily="34" charset="0"/>
                <a:cs typeface="Arial" pitchFamily="34" charset="0"/>
              </a:rPr>
              <a:t> مصری را یادآور می شود .</a:t>
            </a:r>
            <a:r>
              <a:rPr lang="en-US" sz="2000" b="1" i="1" dirty="0" smtClean="0">
                <a:solidFill>
                  <a:schemeClr val="bg2">
                    <a:lumMod val="25000"/>
                  </a:schemeClr>
                </a:solidFill>
                <a:latin typeface="Arial" pitchFamily="34" charset="0"/>
                <a:cs typeface="Arial" pitchFamily="34" charset="0"/>
              </a:rPr>
              <a:t/>
            </a:r>
            <a:br>
              <a:rPr lang="en-US" sz="2000" b="1" i="1" dirty="0" smtClean="0">
                <a:solidFill>
                  <a:schemeClr val="bg2">
                    <a:lumMod val="25000"/>
                  </a:schemeClr>
                </a:solidFill>
                <a:latin typeface="Arial" pitchFamily="34" charset="0"/>
                <a:cs typeface="Arial" pitchFamily="34" charset="0"/>
              </a:rPr>
            </a:br>
            <a:endParaRPr lang="fa-IR" sz="2000" b="1" dirty="0"/>
          </a:p>
        </p:txBody>
      </p:sp>
      <p:sp>
        <p:nvSpPr>
          <p:cNvPr id="3" name="Content Placeholder 2"/>
          <p:cNvSpPr>
            <a:spLocks noGrp="1"/>
          </p:cNvSpPr>
          <p:nvPr>
            <p:ph idx="1"/>
          </p:nvPr>
        </p:nvSpPr>
        <p:spPr>
          <a:xfrm>
            <a:off x="1371600" y="4267200"/>
            <a:ext cx="4038600" cy="3276600"/>
          </a:xfrm>
        </p:spPr>
        <p:txBody>
          <a:bodyPr>
            <a:normAutofit/>
          </a:bodyPr>
          <a:lstStyle/>
          <a:p>
            <a:pPr algn="r" rtl="1">
              <a:buClr>
                <a:schemeClr val="bg2">
                  <a:lumMod val="10000"/>
                </a:schemeClr>
              </a:buClr>
              <a:buFont typeface="Arial" pitchFamily="34" charset="0"/>
              <a:buChar char="•"/>
            </a:pPr>
            <a:r>
              <a:rPr lang="fa-IR" sz="2000" i="1" dirty="0" smtClean="0">
                <a:solidFill>
                  <a:schemeClr val="bg2">
                    <a:lumMod val="25000"/>
                  </a:schemeClr>
                </a:solidFill>
                <a:latin typeface="Arial" pitchFamily="34" charset="0"/>
                <a:cs typeface="Arial" pitchFamily="34" charset="0"/>
              </a:rPr>
              <a:t>ورودي مركزي با اندازه اي بزرگتر تكراري است از ورودي مسجد الاقمار.</a:t>
            </a:r>
            <a:endParaRPr lang="fa-IR" sz="2000" i="1" dirty="0">
              <a:solidFill>
                <a:schemeClr val="bg2">
                  <a:lumMod val="25000"/>
                </a:schemeClr>
              </a:solidFill>
              <a:latin typeface="Arial" pitchFamily="34" charset="0"/>
              <a:cs typeface="Arial" pitchFamily="34" charset="0"/>
            </a:endParaRPr>
          </a:p>
        </p:txBody>
      </p:sp>
      <p:pic>
        <p:nvPicPr>
          <p:cNvPr id="8195" name="Picture 3" descr="C:\Documents and Settings\admin\Desktop\mesr\الاقمر5.jpg"/>
          <p:cNvPicPr>
            <a:picLocks noChangeAspect="1" noChangeArrowheads="1"/>
          </p:cNvPicPr>
          <p:nvPr/>
        </p:nvPicPr>
        <p:blipFill>
          <a:blip r:embed="rId2"/>
          <a:srcRect/>
          <a:stretch>
            <a:fillRect/>
          </a:stretch>
        </p:blipFill>
        <p:spPr bwMode="auto">
          <a:xfrm>
            <a:off x="5562600" y="2514600"/>
            <a:ext cx="2336800" cy="3556000"/>
          </a:xfrm>
          <a:prstGeom prst="rect">
            <a:avLst/>
          </a:prstGeom>
          <a:noFill/>
          <a:ln w="50800">
            <a:solidFill>
              <a:schemeClr val="bg2">
                <a:lumMod val="50000"/>
              </a:schemeClr>
            </a:solidFill>
          </a:ln>
          <a:effectLst>
            <a:outerShdw blurRad="393700" dist="50800" dir="5400000" algn="ctr" rotWithShape="0">
              <a:srgbClr val="000000">
                <a:alpha val="92000"/>
              </a:srgbClr>
            </a:outerShdw>
          </a:effectLst>
        </p:spPr>
      </p:pic>
      <p:pic>
        <p:nvPicPr>
          <p:cNvPr id="2050" name="Picture 2" descr="C:\Documents and Settings\admin\Desktop\mesr22\New Folder\DSC01219.JPG"/>
          <p:cNvPicPr>
            <a:picLocks noChangeAspect="1" noChangeArrowheads="1"/>
          </p:cNvPicPr>
          <p:nvPr/>
        </p:nvPicPr>
        <p:blipFill>
          <a:blip r:embed="rId3"/>
          <a:srcRect/>
          <a:stretch>
            <a:fillRect/>
          </a:stretch>
        </p:blipFill>
        <p:spPr bwMode="auto">
          <a:xfrm>
            <a:off x="762000" y="533400"/>
            <a:ext cx="3505200" cy="2628900"/>
          </a:xfrm>
          <a:prstGeom prst="rect">
            <a:avLst/>
          </a:prstGeom>
          <a:noFill/>
          <a:ln w="50800">
            <a:solidFill>
              <a:schemeClr val="bg2">
                <a:lumMod val="50000"/>
              </a:schemeClr>
            </a:solidFill>
          </a:ln>
          <a:effectLst>
            <a:outerShdw blurRad="381000" dist="50800" dir="5400000" sx="106000" sy="106000" algn="ctr" rotWithShape="0">
              <a:srgbClr val="000000">
                <a:alpha val="93000"/>
              </a:srgbClr>
            </a:out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 calcmode="lin" valueType="num">
                                      <p:cBhvr>
                                        <p:cTn id="7" dur="2000" fill="hold"/>
                                        <p:tgtEl>
                                          <p:spTgt spid="2050"/>
                                        </p:tgtEl>
                                        <p:attrNameLst>
                                          <p:attrName>ppt_w</p:attrName>
                                        </p:attrNameLst>
                                      </p:cBhvr>
                                      <p:tavLst>
                                        <p:tav tm="0">
                                          <p:val>
                                            <p:fltVal val="0"/>
                                          </p:val>
                                        </p:tav>
                                        <p:tav tm="100000">
                                          <p:val>
                                            <p:strVal val="#ppt_w"/>
                                          </p:val>
                                        </p:tav>
                                      </p:tavLst>
                                    </p:anim>
                                    <p:anim calcmode="lin" valueType="num">
                                      <p:cBhvr>
                                        <p:cTn id="8" dur="2000" fill="hold"/>
                                        <p:tgtEl>
                                          <p:spTgt spid="2050"/>
                                        </p:tgtEl>
                                        <p:attrNameLst>
                                          <p:attrName>ppt_h</p:attrName>
                                        </p:attrNameLst>
                                      </p:cBhvr>
                                      <p:tavLst>
                                        <p:tav tm="0">
                                          <p:val>
                                            <p:fltVal val="0"/>
                                          </p:val>
                                        </p:tav>
                                        <p:tav tm="100000">
                                          <p:val>
                                            <p:strVal val="#ppt_h"/>
                                          </p:val>
                                        </p:tav>
                                      </p:tavLst>
                                    </p:anim>
                                    <p:animEffect transition="in" filter="fade">
                                      <p:cBhvr>
                                        <p:cTn id="9" dur="2000"/>
                                        <p:tgtEl>
                                          <p:spTgt spid="2050"/>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0" fill="hold" nodeType="clickEffect">
                                  <p:stCondLst>
                                    <p:cond delay="0"/>
                                  </p:stCondLst>
                                  <p:childTnLst>
                                    <p:set>
                                      <p:cBhvr>
                                        <p:cTn id="13" dur="1" fill="hold">
                                          <p:stCondLst>
                                            <p:cond delay="0"/>
                                          </p:stCondLst>
                                        </p:cTn>
                                        <p:tgtEl>
                                          <p:spTgt spid="8195"/>
                                        </p:tgtEl>
                                        <p:attrNameLst>
                                          <p:attrName>style.visibility</p:attrName>
                                        </p:attrNameLst>
                                      </p:cBhvr>
                                      <p:to>
                                        <p:strVal val="visible"/>
                                      </p:to>
                                    </p:set>
                                    <p:anim calcmode="lin" valueType="num">
                                      <p:cBhvr>
                                        <p:cTn id="14" dur="2000" fill="hold"/>
                                        <p:tgtEl>
                                          <p:spTgt spid="8195"/>
                                        </p:tgtEl>
                                        <p:attrNameLst>
                                          <p:attrName>ppt_w</p:attrName>
                                        </p:attrNameLst>
                                      </p:cBhvr>
                                      <p:tavLst>
                                        <p:tav tm="0">
                                          <p:val>
                                            <p:fltVal val="0"/>
                                          </p:val>
                                        </p:tav>
                                        <p:tav tm="100000">
                                          <p:val>
                                            <p:strVal val="#ppt_w"/>
                                          </p:val>
                                        </p:tav>
                                      </p:tavLst>
                                    </p:anim>
                                    <p:anim calcmode="lin" valueType="num">
                                      <p:cBhvr>
                                        <p:cTn id="15" dur="2000" fill="hold"/>
                                        <p:tgtEl>
                                          <p:spTgt spid="8195"/>
                                        </p:tgtEl>
                                        <p:attrNameLst>
                                          <p:attrName>ppt_h</p:attrName>
                                        </p:attrNameLst>
                                      </p:cBhvr>
                                      <p:tavLst>
                                        <p:tav tm="0">
                                          <p:val>
                                            <p:fltVal val="0"/>
                                          </p:val>
                                        </p:tav>
                                        <p:tav tm="100000">
                                          <p:val>
                                            <p:strVal val="#ppt_h"/>
                                          </p:val>
                                        </p:tav>
                                      </p:tavLst>
                                    </p:anim>
                                    <p:animEffect transition="in" filter="fade">
                                      <p:cBhvr>
                                        <p:cTn id="16" dur="2000"/>
                                        <p:tgtEl>
                                          <p:spTgt spid="81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0" y="-228600"/>
            <a:ext cx="7467600" cy="2697162"/>
          </a:xfrm>
        </p:spPr>
        <p:txBody>
          <a:bodyPr>
            <a:normAutofit/>
          </a:bodyPr>
          <a:lstStyle/>
          <a:p>
            <a:pPr algn="r"/>
            <a:r>
              <a:rPr lang="fa-IR" sz="2400" i="1" dirty="0" smtClean="0">
                <a:solidFill>
                  <a:schemeClr val="bg2">
                    <a:lumMod val="50000"/>
                  </a:schemeClr>
                </a:solidFill>
                <a:latin typeface="Arial" pitchFamily="34" charset="0"/>
                <a:cs typeface="Arial" pitchFamily="34" charset="0"/>
              </a:rPr>
              <a:t>ورودی بطور غیر مستقیم ، بوسیله یک دهلیز پرپیچ و خم</a:t>
            </a:r>
            <a:br>
              <a:rPr lang="fa-IR" sz="2400" i="1" dirty="0" smtClean="0">
                <a:solidFill>
                  <a:schemeClr val="bg2">
                    <a:lumMod val="50000"/>
                  </a:schemeClr>
                </a:solidFill>
                <a:latin typeface="Arial" pitchFamily="34" charset="0"/>
                <a:cs typeface="Arial" pitchFamily="34" charset="0"/>
              </a:rPr>
            </a:br>
            <a:r>
              <a:rPr lang="fa-IR" sz="2400" i="1" dirty="0" smtClean="0">
                <a:solidFill>
                  <a:schemeClr val="bg2">
                    <a:lumMod val="50000"/>
                  </a:schemeClr>
                </a:solidFill>
                <a:latin typeface="Arial" pitchFamily="34" charset="0"/>
                <a:cs typeface="Arial" pitchFamily="34" charset="0"/>
              </a:rPr>
              <a:t> به روی صحن مدرسه (و در دوره های بعد در خانه های شخصی)</a:t>
            </a:r>
            <a:br>
              <a:rPr lang="fa-IR" sz="2400" i="1" dirty="0" smtClean="0">
                <a:solidFill>
                  <a:schemeClr val="bg2">
                    <a:lumMod val="50000"/>
                  </a:schemeClr>
                </a:solidFill>
                <a:latin typeface="Arial" pitchFamily="34" charset="0"/>
                <a:cs typeface="Arial" pitchFamily="34" charset="0"/>
              </a:rPr>
            </a:br>
            <a:r>
              <a:rPr lang="fa-IR" sz="2400" i="1" dirty="0" smtClean="0">
                <a:solidFill>
                  <a:schemeClr val="bg2">
                    <a:lumMod val="50000"/>
                  </a:schemeClr>
                </a:solidFill>
                <a:latin typeface="Arial" pitchFamily="34" charset="0"/>
                <a:cs typeface="Arial" pitchFamily="34" charset="0"/>
              </a:rPr>
              <a:t> باز می شود .  </a:t>
            </a:r>
            <a:endParaRPr lang="en-US" sz="2400" i="1" dirty="0">
              <a:solidFill>
                <a:schemeClr val="bg2">
                  <a:lumMod val="50000"/>
                </a:schemeClr>
              </a:solidFill>
              <a:latin typeface="Arial" pitchFamily="34" charset="0"/>
              <a:cs typeface="Arial" pitchFamily="34" charset="0"/>
            </a:endParaRPr>
          </a:p>
        </p:txBody>
      </p:sp>
      <p:sp>
        <p:nvSpPr>
          <p:cNvPr id="5" name="TextBox 4"/>
          <p:cNvSpPr txBox="1"/>
          <p:nvPr/>
        </p:nvSpPr>
        <p:spPr>
          <a:xfrm>
            <a:off x="5867400" y="4953000"/>
            <a:ext cx="2438400" cy="584775"/>
          </a:xfrm>
          <a:prstGeom prst="rect">
            <a:avLst/>
          </a:prstGeom>
          <a:noFill/>
        </p:spPr>
        <p:txBody>
          <a:bodyPr wrap="square" rtlCol="0">
            <a:spAutoFit/>
          </a:bodyPr>
          <a:lstStyle/>
          <a:p>
            <a:r>
              <a:rPr lang="fa-IR" sz="3200" b="1" i="1" dirty="0" smtClean="0">
                <a:solidFill>
                  <a:schemeClr val="bg2">
                    <a:lumMod val="25000"/>
                  </a:schemeClr>
                </a:solidFill>
                <a:latin typeface="Arial" pitchFamily="34" charset="0"/>
                <a:cs typeface="Arial" pitchFamily="34" charset="0"/>
              </a:rPr>
              <a:t>دلیل منطقی :</a:t>
            </a:r>
            <a:endParaRPr lang="en-US" sz="3200" b="1" i="1" dirty="0">
              <a:solidFill>
                <a:schemeClr val="bg2">
                  <a:lumMod val="25000"/>
                </a:schemeClr>
              </a:solidFill>
              <a:latin typeface="Arial" pitchFamily="34" charset="0"/>
              <a:cs typeface="Arial" pitchFamily="34" charset="0"/>
            </a:endParaRPr>
          </a:p>
        </p:txBody>
      </p:sp>
      <p:sp>
        <p:nvSpPr>
          <p:cNvPr id="7" name="TextBox 6"/>
          <p:cNvSpPr txBox="1"/>
          <p:nvPr/>
        </p:nvSpPr>
        <p:spPr>
          <a:xfrm>
            <a:off x="1295400" y="5105400"/>
            <a:ext cx="4038600" cy="1138773"/>
          </a:xfrm>
          <a:prstGeom prst="rect">
            <a:avLst/>
          </a:prstGeom>
          <a:noFill/>
        </p:spPr>
        <p:txBody>
          <a:bodyPr wrap="square" rtlCol="0">
            <a:spAutoFit/>
          </a:bodyPr>
          <a:lstStyle/>
          <a:p>
            <a:pPr algn="ctr"/>
            <a:r>
              <a:rPr lang="fa-IR" sz="2000" i="1" dirty="0" smtClean="0">
                <a:solidFill>
                  <a:schemeClr val="bg2">
                    <a:lumMod val="50000"/>
                  </a:schemeClr>
                </a:solidFill>
                <a:latin typeface="Arial" pitchFamily="34" charset="0"/>
                <a:cs typeface="Arial" pitchFamily="34" charset="0"/>
              </a:rPr>
              <a:t>هر یک از ایوانها به یکی از چهار مکتب اصلی مذهب سنی :  </a:t>
            </a:r>
            <a:r>
              <a:rPr lang="fa-IR" sz="2400" b="1" i="1" dirty="0" smtClean="0">
                <a:solidFill>
                  <a:schemeClr val="bg2">
                    <a:lumMod val="50000"/>
                  </a:schemeClr>
                </a:solidFill>
                <a:latin typeface="Arial" pitchFamily="34" charset="0"/>
                <a:cs typeface="Arial" pitchFamily="34" charset="0"/>
              </a:rPr>
              <a:t>شافعی</a:t>
            </a:r>
            <a:r>
              <a:rPr lang="fa-IR" sz="2000" i="1" dirty="0" smtClean="0">
                <a:solidFill>
                  <a:schemeClr val="bg2">
                    <a:lumMod val="50000"/>
                  </a:schemeClr>
                </a:solidFill>
                <a:latin typeface="Arial" pitchFamily="34" charset="0"/>
                <a:cs typeface="Arial" pitchFamily="34" charset="0"/>
              </a:rPr>
              <a:t> ، </a:t>
            </a:r>
            <a:r>
              <a:rPr lang="fa-IR" sz="2400" b="1" i="1" dirty="0" smtClean="0">
                <a:solidFill>
                  <a:schemeClr val="bg2">
                    <a:lumMod val="50000"/>
                  </a:schemeClr>
                </a:solidFill>
                <a:latin typeface="Arial" pitchFamily="34" charset="0"/>
                <a:cs typeface="Arial" pitchFamily="34" charset="0"/>
              </a:rPr>
              <a:t>مالکی</a:t>
            </a:r>
            <a:r>
              <a:rPr lang="fa-IR" sz="2000" i="1" dirty="0" smtClean="0">
                <a:solidFill>
                  <a:schemeClr val="bg2">
                    <a:lumMod val="50000"/>
                  </a:schemeClr>
                </a:solidFill>
                <a:latin typeface="Arial" pitchFamily="34" charset="0"/>
                <a:cs typeface="Arial" pitchFamily="34" charset="0"/>
              </a:rPr>
              <a:t> ، </a:t>
            </a:r>
            <a:r>
              <a:rPr lang="fa-IR" sz="2400" b="1" i="1" dirty="0" smtClean="0">
                <a:solidFill>
                  <a:schemeClr val="bg2">
                    <a:lumMod val="50000"/>
                  </a:schemeClr>
                </a:solidFill>
                <a:latin typeface="Arial" pitchFamily="34" charset="0"/>
                <a:cs typeface="Arial" pitchFamily="34" charset="0"/>
              </a:rPr>
              <a:t>حنفی</a:t>
            </a:r>
            <a:r>
              <a:rPr lang="fa-IR" sz="2000" i="1" dirty="0" smtClean="0">
                <a:solidFill>
                  <a:schemeClr val="bg2">
                    <a:lumMod val="50000"/>
                  </a:schemeClr>
                </a:solidFill>
                <a:latin typeface="Arial" pitchFamily="34" charset="0"/>
                <a:cs typeface="Arial" pitchFamily="34" charset="0"/>
              </a:rPr>
              <a:t> و </a:t>
            </a:r>
            <a:r>
              <a:rPr lang="fa-IR" sz="2400" b="1" i="1" dirty="0" smtClean="0">
                <a:solidFill>
                  <a:schemeClr val="bg2">
                    <a:lumMod val="50000"/>
                  </a:schemeClr>
                </a:solidFill>
                <a:latin typeface="Arial" pitchFamily="34" charset="0"/>
                <a:cs typeface="Arial" pitchFamily="34" charset="0"/>
              </a:rPr>
              <a:t>حنبلی</a:t>
            </a:r>
            <a:r>
              <a:rPr lang="fa-IR" sz="2000" i="1" dirty="0" smtClean="0">
                <a:solidFill>
                  <a:schemeClr val="bg2">
                    <a:lumMod val="50000"/>
                  </a:schemeClr>
                </a:solidFill>
                <a:latin typeface="Arial" pitchFamily="34" charset="0"/>
                <a:cs typeface="Arial" pitchFamily="34" charset="0"/>
              </a:rPr>
              <a:t> اختصاص داشته است .</a:t>
            </a:r>
            <a:endParaRPr lang="en-US" sz="2400" b="1" i="1" dirty="0">
              <a:solidFill>
                <a:schemeClr val="bg2">
                  <a:lumMod val="50000"/>
                </a:schemeClr>
              </a:solidFill>
              <a:latin typeface="Arial" pitchFamily="34" charset="0"/>
              <a:cs typeface="Arial" pitchFamily="34" charset="0"/>
            </a:endParaRPr>
          </a:p>
        </p:txBody>
      </p:sp>
      <p:pic>
        <p:nvPicPr>
          <p:cNvPr id="6" name="Picture 2" descr="C:\Documents and Settings\admin\Desktop\mesr22\New Folder\DSC01213.JPG"/>
          <p:cNvPicPr>
            <a:picLocks noChangeAspect="1" noChangeArrowheads="1"/>
          </p:cNvPicPr>
          <p:nvPr/>
        </p:nvPicPr>
        <p:blipFill>
          <a:blip r:embed="rId2"/>
          <a:srcRect/>
          <a:stretch>
            <a:fillRect/>
          </a:stretch>
        </p:blipFill>
        <p:spPr bwMode="auto">
          <a:xfrm>
            <a:off x="2133600" y="1676400"/>
            <a:ext cx="4216400" cy="3162300"/>
          </a:xfrm>
          <a:prstGeom prst="rect">
            <a:avLst/>
          </a:prstGeom>
          <a:noFill/>
          <a:ln w="50800">
            <a:solidFill>
              <a:schemeClr val="bg2">
                <a:lumMod val="50000"/>
              </a:schemeClr>
            </a:solidFill>
          </a:ln>
          <a:effectLst>
            <a:outerShdw blurRad="292100" dist="50800" dir="5400000" sx="107000" sy="107000" algn="ctr" rotWithShape="0">
              <a:srgbClr val="000000">
                <a:alpha val="43137"/>
              </a:srgbClr>
            </a:out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iterate type="lt">
                                    <p:tmPct val="5000"/>
                                  </p:iterate>
                                  <p:childTnLst>
                                    <p:set>
                                      <p:cBhvr>
                                        <p:cTn id="6" dur="1" fill="hold">
                                          <p:stCondLst>
                                            <p:cond delay="0"/>
                                          </p:stCondLst>
                                        </p:cTn>
                                        <p:tgtEl>
                                          <p:spTgt spid="5"/>
                                        </p:tgtEl>
                                        <p:attrNameLst>
                                          <p:attrName>style.visibility</p:attrName>
                                        </p:attrNameLst>
                                      </p:cBhvr>
                                      <p:to>
                                        <p:strVal val="visible"/>
                                      </p:to>
                                    </p:set>
                                    <p:anim calcmode="lin" valueType="num">
                                      <p:cBhvr>
                                        <p:cTn id="7" dur="2000" fill="hold"/>
                                        <p:tgtEl>
                                          <p:spTgt spid="5"/>
                                        </p:tgtEl>
                                        <p:attrNameLst>
                                          <p:attrName>ppt_w</p:attrName>
                                        </p:attrNameLst>
                                      </p:cBhvr>
                                      <p:tavLst>
                                        <p:tav tm="0">
                                          <p:val>
                                            <p:fltVal val="0"/>
                                          </p:val>
                                        </p:tav>
                                        <p:tav tm="100000">
                                          <p:val>
                                            <p:strVal val="#ppt_w"/>
                                          </p:val>
                                        </p:tav>
                                      </p:tavLst>
                                    </p:anim>
                                    <p:anim calcmode="lin" valueType="num">
                                      <p:cBhvr>
                                        <p:cTn id="8" dur="2000" fill="hold"/>
                                        <p:tgtEl>
                                          <p:spTgt spid="5"/>
                                        </p:tgtEl>
                                        <p:attrNameLst>
                                          <p:attrName>ppt_h</p:attrName>
                                        </p:attrNameLst>
                                      </p:cBhvr>
                                      <p:tavLst>
                                        <p:tav tm="0">
                                          <p:val>
                                            <p:fltVal val="0"/>
                                          </p:val>
                                        </p:tav>
                                        <p:tav tm="100000">
                                          <p:val>
                                            <p:strVal val="#ppt_h"/>
                                          </p:val>
                                        </p:tav>
                                      </p:tavLst>
                                    </p:anim>
                                    <p:anim calcmode="lin" valueType="num">
                                      <p:cBhvr>
                                        <p:cTn id="9" dur="2000" fill="hold"/>
                                        <p:tgtEl>
                                          <p:spTgt spid="5"/>
                                        </p:tgtEl>
                                        <p:attrNameLst>
                                          <p:attrName>style.rotation</p:attrName>
                                        </p:attrNameLst>
                                      </p:cBhvr>
                                      <p:tavLst>
                                        <p:tav tm="0">
                                          <p:val>
                                            <p:fltVal val="90"/>
                                          </p:val>
                                        </p:tav>
                                        <p:tav tm="100000">
                                          <p:val>
                                            <p:fltVal val="0"/>
                                          </p:val>
                                        </p:tav>
                                      </p:tavLst>
                                    </p:anim>
                                    <p:animEffect transition="in" filter="fade">
                                      <p:cBhvr>
                                        <p:cTn id="10" dur="20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53" presetClass="entr" presetSubtype="0"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p:cTn id="15" dur="1000" fill="hold"/>
                                        <p:tgtEl>
                                          <p:spTgt spid="6"/>
                                        </p:tgtEl>
                                        <p:attrNameLst>
                                          <p:attrName>ppt_w</p:attrName>
                                        </p:attrNameLst>
                                      </p:cBhvr>
                                      <p:tavLst>
                                        <p:tav tm="0">
                                          <p:val>
                                            <p:fltVal val="0"/>
                                          </p:val>
                                        </p:tav>
                                        <p:tav tm="100000">
                                          <p:val>
                                            <p:strVal val="#ppt_w"/>
                                          </p:val>
                                        </p:tav>
                                      </p:tavLst>
                                    </p:anim>
                                    <p:anim calcmode="lin" valueType="num">
                                      <p:cBhvr>
                                        <p:cTn id="16" dur="1000" fill="hold"/>
                                        <p:tgtEl>
                                          <p:spTgt spid="6"/>
                                        </p:tgtEl>
                                        <p:attrNameLst>
                                          <p:attrName>ppt_h</p:attrName>
                                        </p:attrNameLst>
                                      </p:cBhvr>
                                      <p:tavLst>
                                        <p:tav tm="0">
                                          <p:val>
                                            <p:fltVal val="0"/>
                                          </p:val>
                                        </p:tav>
                                        <p:tav tm="100000">
                                          <p:val>
                                            <p:strVal val="#ppt_h"/>
                                          </p:val>
                                        </p:tav>
                                      </p:tavLst>
                                    </p:anim>
                                    <p:animEffect transition="in" filter="fade">
                                      <p:cBhvr>
                                        <p:cTn id="17"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0"/>
            <a:ext cx="6248400" cy="1066800"/>
          </a:xfrm>
        </p:spPr>
        <p:txBody>
          <a:bodyPr>
            <a:normAutofit/>
          </a:bodyPr>
          <a:lstStyle/>
          <a:p>
            <a:pPr algn="r"/>
            <a:r>
              <a:rPr lang="en-US" sz="3200" b="1" i="1" dirty="0" smtClean="0">
                <a:solidFill>
                  <a:schemeClr val="bg2">
                    <a:lumMod val="50000"/>
                  </a:schemeClr>
                </a:solidFill>
                <a:latin typeface="Arial" pitchFamily="34" charset="0"/>
                <a:cs typeface="Arial" pitchFamily="34" charset="0"/>
              </a:rPr>
              <a:t/>
            </a:r>
            <a:br>
              <a:rPr lang="en-US" sz="3200" b="1" i="1" dirty="0" smtClean="0">
                <a:solidFill>
                  <a:schemeClr val="bg2">
                    <a:lumMod val="50000"/>
                  </a:schemeClr>
                </a:solidFill>
                <a:latin typeface="Arial" pitchFamily="34" charset="0"/>
                <a:cs typeface="Arial" pitchFamily="34" charset="0"/>
              </a:rPr>
            </a:br>
            <a:r>
              <a:rPr lang="fa-IR" sz="3200" b="1" i="1" dirty="0" smtClean="0">
                <a:solidFill>
                  <a:schemeClr val="bg2">
                    <a:lumMod val="50000"/>
                  </a:schemeClr>
                </a:solidFill>
                <a:latin typeface="Arial" pitchFamily="34" charset="0"/>
                <a:cs typeface="Arial" pitchFamily="34" charset="0"/>
              </a:rPr>
              <a:t>سلسله مملوك هاي بحري (1389-1260)</a:t>
            </a:r>
            <a:endParaRPr lang="en-US" sz="3200" b="1" i="1" dirty="0">
              <a:solidFill>
                <a:schemeClr val="bg2">
                  <a:lumMod val="50000"/>
                </a:schemeClr>
              </a:solidFill>
              <a:latin typeface="Arial" pitchFamily="34" charset="0"/>
              <a:cs typeface="Arial" pitchFamily="34" charset="0"/>
            </a:endParaRPr>
          </a:p>
        </p:txBody>
      </p:sp>
      <p:sp>
        <p:nvSpPr>
          <p:cNvPr id="6" name="Rectangle 5"/>
          <p:cNvSpPr/>
          <p:nvPr/>
        </p:nvSpPr>
        <p:spPr>
          <a:xfrm>
            <a:off x="2514600" y="1981200"/>
            <a:ext cx="5867400" cy="2554545"/>
          </a:xfrm>
          <a:prstGeom prst="rect">
            <a:avLst/>
          </a:prstGeom>
        </p:spPr>
        <p:txBody>
          <a:bodyPr wrap="square">
            <a:spAutoFit/>
          </a:bodyPr>
          <a:lstStyle/>
          <a:p>
            <a:pPr algn="r"/>
            <a:r>
              <a:rPr lang="fa-IR" sz="2000" i="1" dirty="0" smtClean="0">
                <a:solidFill>
                  <a:schemeClr val="bg2">
                    <a:lumMod val="25000"/>
                  </a:schemeClr>
                </a:solidFill>
                <a:latin typeface="Arial" pitchFamily="34" charset="0"/>
                <a:cs typeface="Arial" pitchFamily="34" charset="0"/>
              </a:rPr>
              <a:t/>
            </a:r>
            <a:br>
              <a:rPr lang="fa-IR" sz="2000" i="1" dirty="0" smtClean="0">
                <a:solidFill>
                  <a:schemeClr val="bg2">
                    <a:lumMod val="25000"/>
                  </a:schemeClr>
                </a:solidFill>
                <a:latin typeface="Arial" pitchFamily="34" charset="0"/>
                <a:cs typeface="Arial" pitchFamily="34" charset="0"/>
              </a:rPr>
            </a:br>
            <a:r>
              <a:rPr lang="en-US" sz="2000" i="1" dirty="0" smtClean="0">
                <a:solidFill>
                  <a:schemeClr val="bg2">
                    <a:lumMod val="25000"/>
                  </a:schemeClr>
                </a:solidFill>
                <a:latin typeface="Arial" pitchFamily="34" charset="0"/>
                <a:cs typeface="Arial" pitchFamily="34" charset="0"/>
              </a:rPr>
              <a:t> : </a:t>
            </a:r>
            <a:r>
              <a:rPr lang="fa-IR" sz="2000" b="1" i="1" dirty="0" smtClean="0">
                <a:solidFill>
                  <a:schemeClr val="bg2">
                    <a:lumMod val="25000"/>
                  </a:schemeClr>
                </a:solidFill>
                <a:latin typeface="Arial" pitchFamily="34" charset="0"/>
                <a:cs typeface="Arial" pitchFamily="34" charset="0"/>
              </a:rPr>
              <a:t>ویژگی های معماری ممالیک بحری</a:t>
            </a:r>
          </a:p>
          <a:p>
            <a:pPr algn="r" rtl="1">
              <a:buFont typeface="Arial" pitchFamily="34" charset="0"/>
              <a:buChar char="•"/>
            </a:pPr>
            <a:endParaRPr lang="fa-IR" sz="2000" i="1" dirty="0" smtClean="0">
              <a:solidFill>
                <a:schemeClr val="bg2">
                  <a:lumMod val="25000"/>
                </a:schemeClr>
              </a:solidFill>
              <a:latin typeface="Arial" pitchFamily="34" charset="0"/>
              <a:cs typeface="Arial" pitchFamily="34" charset="0"/>
            </a:endParaRPr>
          </a:p>
          <a:p>
            <a:pPr algn="r" rtl="1">
              <a:buFont typeface="Arial" pitchFamily="34" charset="0"/>
              <a:buChar char="•"/>
            </a:pPr>
            <a:r>
              <a:rPr lang="fa-IR" sz="2000" i="1" dirty="0" smtClean="0">
                <a:solidFill>
                  <a:schemeClr val="bg2">
                    <a:lumMod val="25000"/>
                  </a:schemeClr>
                </a:solidFill>
                <a:latin typeface="Arial" pitchFamily="34" charset="0"/>
                <a:cs typeface="Arial" pitchFamily="34" charset="0"/>
              </a:rPr>
              <a:t>  ساخت گنبدهای چوبی عظیم و تأکید بر محور چلیپایی.</a:t>
            </a:r>
          </a:p>
          <a:p>
            <a:pPr algn="r" rtl="1">
              <a:buFont typeface="Arial" pitchFamily="34" charset="0"/>
              <a:buChar char="•"/>
            </a:pPr>
            <a:r>
              <a:rPr lang="fa-IR" sz="2000" i="1" dirty="0" smtClean="0">
                <a:solidFill>
                  <a:schemeClr val="bg2">
                    <a:lumMod val="25000"/>
                  </a:schemeClr>
                </a:solidFill>
                <a:latin typeface="Arial" pitchFamily="34" charset="0"/>
                <a:cs typeface="Arial" pitchFamily="34" charset="0"/>
              </a:rPr>
              <a:t>  چهار ایوانی بودن مساجد.</a:t>
            </a:r>
          </a:p>
          <a:p>
            <a:pPr algn="r" rtl="1">
              <a:buFont typeface="Arial" pitchFamily="34" charset="0"/>
              <a:buChar char="•"/>
            </a:pPr>
            <a:r>
              <a:rPr lang="fa-IR" sz="2000" i="1" dirty="0" smtClean="0">
                <a:solidFill>
                  <a:schemeClr val="bg2">
                    <a:lumMod val="25000"/>
                  </a:schemeClr>
                </a:solidFill>
                <a:latin typeface="Arial" pitchFamily="34" charset="0"/>
                <a:cs typeface="Arial" pitchFamily="34" charset="0"/>
              </a:rPr>
              <a:t>  مستقل بودن مسجد (چون بیشتر عمارات چند منظوره است )</a:t>
            </a:r>
          </a:p>
          <a:p>
            <a:pPr algn="r" rtl="1">
              <a:buFont typeface="Arial" pitchFamily="34" charset="0"/>
              <a:buChar char="•"/>
            </a:pPr>
            <a:r>
              <a:rPr lang="fa-IR" sz="2000" i="1" dirty="0" smtClean="0">
                <a:solidFill>
                  <a:schemeClr val="bg2">
                    <a:lumMod val="25000"/>
                  </a:schemeClr>
                </a:solidFill>
                <a:latin typeface="Arial" pitchFamily="34" charset="0"/>
                <a:cs typeface="Arial" pitchFamily="34" charset="0"/>
              </a:rPr>
              <a:t>  استفاده از موزائیک های شیشه ای در مجموعه تزئینات بناها </a:t>
            </a:r>
            <a:br>
              <a:rPr lang="fa-IR" sz="2000" i="1" dirty="0" smtClean="0">
                <a:solidFill>
                  <a:schemeClr val="bg2">
                    <a:lumMod val="25000"/>
                  </a:schemeClr>
                </a:solidFill>
                <a:latin typeface="Arial" pitchFamily="34" charset="0"/>
                <a:cs typeface="Arial" pitchFamily="34" charset="0"/>
              </a:rPr>
            </a:br>
            <a:endParaRPr lang="fa-IR" sz="2000" i="1" dirty="0">
              <a:solidFill>
                <a:schemeClr val="bg2">
                  <a:lumMod val="25000"/>
                </a:schemeClr>
              </a:solidFill>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C:\Documents and Settings\admin\Desktop\mesr\بيبرس6.jpg"/>
          <p:cNvPicPr>
            <a:picLocks noGrp="1" noChangeAspect="1" noChangeArrowheads="1"/>
          </p:cNvPicPr>
          <p:nvPr>
            <p:ph idx="1"/>
          </p:nvPr>
        </p:nvPicPr>
        <p:blipFill>
          <a:blip r:embed="rId2"/>
          <a:srcRect/>
          <a:stretch>
            <a:fillRect/>
          </a:stretch>
        </p:blipFill>
        <p:spPr bwMode="auto">
          <a:xfrm>
            <a:off x="304800" y="1371600"/>
            <a:ext cx="4535714" cy="3429000"/>
          </a:xfrm>
          <a:prstGeom prst="rect">
            <a:avLst/>
          </a:prstGeom>
          <a:noFill/>
          <a:ln w="63500" cmpd="sng">
            <a:solidFill>
              <a:schemeClr val="bg2">
                <a:lumMod val="50000"/>
              </a:schemeClr>
            </a:solidFill>
          </a:ln>
          <a:effectLst>
            <a:outerShdw blurRad="228600" dist="50800" dir="6000000" sx="103000" sy="103000" algn="ctr" rotWithShape="0">
              <a:srgbClr val="000000">
                <a:alpha val="44000"/>
              </a:srgbClr>
            </a:outerShdw>
          </a:effectLst>
        </p:spPr>
      </p:pic>
      <p:sp>
        <p:nvSpPr>
          <p:cNvPr id="5" name="Rectangle 4"/>
          <p:cNvSpPr/>
          <p:nvPr/>
        </p:nvSpPr>
        <p:spPr>
          <a:xfrm>
            <a:off x="5105400" y="685800"/>
            <a:ext cx="3251211" cy="461665"/>
          </a:xfrm>
          <a:prstGeom prst="rect">
            <a:avLst/>
          </a:prstGeom>
        </p:spPr>
        <p:txBody>
          <a:bodyPr wrap="none">
            <a:spAutoFit/>
          </a:bodyPr>
          <a:lstStyle/>
          <a:p>
            <a:r>
              <a:rPr lang="fa-IR" sz="2400" b="1" i="1" dirty="0" smtClean="0">
                <a:solidFill>
                  <a:schemeClr val="bg2">
                    <a:lumMod val="50000"/>
                  </a:schemeClr>
                </a:solidFill>
                <a:latin typeface="Arial" pitchFamily="34" charset="0"/>
                <a:cs typeface="Arial" pitchFamily="34" charset="0"/>
              </a:rPr>
              <a:t>مسجد و مدرسه سلطان بيبرس</a:t>
            </a:r>
            <a:endParaRPr lang="en-US" sz="2400" b="1" i="1" dirty="0" smtClean="0">
              <a:solidFill>
                <a:schemeClr val="bg2">
                  <a:lumMod val="50000"/>
                </a:schemeClr>
              </a:solidFill>
              <a:latin typeface="Arial" pitchFamily="34" charset="0"/>
              <a:cs typeface="Arial" pitchFamily="34" charset="0"/>
            </a:endParaRPr>
          </a:p>
        </p:txBody>
      </p:sp>
      <p:sp>
        <p:nvSpPr>
          <p:cNvPr id="6" name="Rectangle 5"/>
          <p:cNvSpPr/>
          <p:nvPr/>
        </p:nvSpPr>
        <p:spPr>
          <a:xfrm>
            <a:off x="4191000" y="4876800"/>
            <a:ext cx="4572000" cy="1015663"/>
          </a:xfrm>
          <a:prstGeom prst="rect">
            <a:avLst/>
          </a:prstGeom>
        </p:spPr>
        <p:txBody>
          <a:bodyPr wrap="square">
            <a:spAutoFit/>
          </a:bodyPr>
          <a:lstStyle/>
          <a:p>
            <a:pPr marL="342900" indent="-342900" algn="just" rtl="1">
              <a:buClr>
                <a:schemeClr val="bg2">
                  <a:lumMod val="25000"/>
                </a:schemeClr>
              </a:buClr>
              <a:buFont typeface="Arial" pitchFamily="34" charset="0"/>
              <a:buChar char="•"/>
            </a:pPr>
            <a:endParaRPr lang="fa-IR" sz="2000" i="1" dirty="0" smtClean="0">
              <a:solidFill>
                <a:schemeClr val="bg2">
                  <a:lumMod val="25000"/>
                </a:schemeClr>
              </a:solidFill>
              <a:latin typeface="Arial" pitchFamily="34" charset="0"/>
              <a:cs typeface="Arial" pitchFamily="34" charset="0"/>
            </a:endParaRPr>
          </a:p>
          <a:p>
            <a:pPr marL="342900" indent="-342900" algn="just" rtl="1">
              <a:buClr>
                <a:schemeClr val="bg2">
                  <a:lumMod val="25000"/>
                </a:schemeClr>
              </a:buClr>
              <a:buFont typeface="Arial" pitchFamily="34" charset="0"/>
              <a:buChar char="•"/>
            </a:pPr>
            <a:r>
              <a:rPr lang="fa-IR" sz="2000" i="1" dirty="0" smtClean="0">
                <a:solidFill>
                  <a:schemeClr val="bg2">
                    <a:lumMod val="25000"/>
                  </a:schemeClr>
                </a:solidFill>
                <a:latin typeface="Arial" pitchFamily="34" charset="0"/>
                <a:cs typeface="Arial" pitchFamily="34" charset="0"/>
              </a:rPr>
              <a:t>ورودي شمالي داراي گنبدي چوبي  كه از طريق </a:t>
            </a:r>
          </a:p>
          <a:p>
            <a:pPr marL="342900" indent="-342900" algn="just" rtl="1">
              <a:buClr>
                <a:schemeClr val="bg2">
                  <a:lumMod val="25000"/>
                </a:schemeClr>
              </a:buClr>
              <a:buFont typeface="Arial" pitchFamily="34" charset="0"/>
              <a:buChar char="•"/>
            </a:pPr>
            <a:endParaRPr lang="fa-IR" sz="2000" i="1" dirty="0" smtClean="0">
              <a:solidFill>
                <a:schemeClr val="bg2">
                  <a:lumMod val="25000"/>
                </a:schemeClr>
              </a:solidFill>
              <a:latin typeface="Arial" pitchFamily="34" charset="0"/>
              <a:cs typeface="Arial" pitchFamily="34" charset="0"/>
            </a:endParaRPr>
          </a:p>
        </p:txBody>
      </p:sp>
      <p:sp>
        <p:nvSpPr>
          <p:cNvPr id="7" name="Rectangle 6"/>
          <p:cNvSpPr/>
          <p:nvPr/>
        </p:nvSpPr>
        <p:spPr>
          <a:xfrm>
            <a:off x="4572000" y="4800600"/>
            <a:ext cx="4121641" cy="400110"/>
          </a:xfrm>
          <a:prstGeom prst="rect">
            <a:avLst/>
          </a:prstGeom>
        </p:spPr>
        <p:txBody>
          <a:bodyPr wrap="none">
            <a:spAutoFit/>
          </a:bodyPr>
          <a:lstStyle/>
          <a:p>
            <a:pPr marL="342900" indent="-342900" algn="just" rtl="1">
              <a:buClr>
                <a:schemeClr val="bg2">
                  <a:lumMod val="25000"/>
                </a:schemeClr>
              </a:buClr>
              <a:buFont typeface="Arial" pitchFamily="34" charset="0"/>
              <a:buChar char="•"/>
            </a:pPr>
            <a:r>
              <a:rPr lang="fa-IR" sz="2000" i="1" dirty="0" smtClean="0">
                <a:solidFill>
                  <a:schemeClr val="bg2">
                    <a:lumMod val="25000"/>
                  </a:schemeClr>
                </a:solidFill>
                <a:latin typeface="Arial" pitchFamily="34" charset="0"/>
                <a:cs typeface="Arial" pitchFamily="34" charset="0"/>
              </a:rPr>
              <a:t>اولين مسجد و مدرسه چهار ايواني در مصر</a:t>
            </a:r>
            <a:endParaRPr lang="fa-IR" sz="2000" i="1" dirty="0">
              <a:solidFill>
                <a:schemeClr val="bg2">
                  <a:lumMod val="25000"/>
                </a:schemeClr>
              </a:solidFill>
              <a:latin typeface="Arial" pitchFamily="34" charset="0"/>
              <a:cs typeface="Arial" pitchFamily="34" charset="0"/>
            </a:endParaRPr>
          </a:p>
        </p:txBody>
      </p:sp>
      <p:sp>
        <p:nvSpPr>
          <p:cNvPr id="8" name="Rectangle 7"/>
          <p:cNvSpPr/>
          <p:nvPr/>
        </p:nvSpPr>
        <p:spPr>
          <a:xfrm>
            <a:off x="5606110" y="4343400"/>
            <a:ext cx="3163045" cy="400110"/>
          </a:xfrm>
          <a:prstGeom prst="rect">
            <a:avLst/>
          </a:prstGeom>
        </p:spPr>
        <p:txBody>
          <a:bodyPr wrap="none">
            <a:spAutoFit/>
          </a:bodyPr>
          <a:lstStyle/>
          <a:p>
            <a:pPr marL="342900" indent="-342900" algn="r" rtl="1">
              <a:buClr>
                <a:schemeClr val="bg2">
                  <a:lumMod val="25000"/>
                </a:schemeClr>
              </a:buClr>
              <a:buFont typeface="Arial" pitchFamily="34" charset="0"/>
              <a:buChar char="•"/>
            </a:pPr>
            <a:r>
              <a:rPr lang="fa-IR" sz="2000" i="1" dirty="0" smtClean="0">
                <a:solidFill>
                  <a:schemeClr val="bg2">
                    <a:lumMod val="25000"/>
                  </a:schemeClr>
                </a:solidFill>
                <a:latin typeface="Arial" pitchFamily="34" charset="0"/>
                <a:cs typeface="Arial" pitchFamily="34" charset="0"/>
              </a:rPr>
              <a:t>مسجدي با يك مناره بالاي سردر</a:t>
            </a:r>
          </a:p>
        </p:txBody>
      </p:sp>
      <p:sp>
        <p:nvSpPr>
          <p:cNvPr id="9" name="Rectangle 8"/>
          <p:cNvSpPr/>
          <p:nvPr/>
        </p:nvSpPr>
        <p:spPr>
          <a:xfrm>
            <a:off x="3810000" y="5562600"/>
            <a:ext cx="4724400" cy="400110"/>
          </a:xfrm>
          <a:prstGeom prst="rect">
            <a:avLst/>
          </a:prstGeom>
        </p:spPr>
        <p:txBody>
          <a:bodyPr wrap="square">
            <a:spAutoFit/>
          </a:bodyPr>
          <a:lstStyle/>
          <a:p>
            <a:pPr marL="342900" indent="-342900" algn="just" rtl="1">
              <a:buClr>
                <a:schemeClr val="bg2">
                  <a:lumMod val="25000"/>
                </a:schemeClr>
              </a:buClr>
            </a:pPr>
            <a:r>
              <a:rPr lang="fa-IR" sz="2000" i="1" dirty="0" smtClean="0">
                <a:solidFill>
                  <a:schemeClr val="bg2">
                    <a:lumMod val="25000"/>
                  </a:schemeClr>
                </a:solidFill>
                <a:latin typeface="Arial" pitchFamily="34" charset="0"/>
                <a:cs typeface="Arial" pitchFamily="34" charset="0"/>
              </a:rPr>
              <a:t>دهانه وسيع مركزي نورگيرداري به آن راه مي يافتند.</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2000" fill="hold"/>
                                        <p:tgtEl>
                                          <p:spTgt spid="4"/>
                                        </p:tgtEl>
                                        <p:attrNameLst>
                                          <p:attrName>ppt_w</p:attrName>
                                        </p:attrNameLst>
                                      </p:cBhvr>
                                      <p:tavLst>
                                        <p:tav tm="0">
                                          <p:val>
                                            <p:fltVal val="0"/>
                                          </p:val>
                                        </p:tav>
                                        <p:tav tm="100000">
                                          <p:val>
                                            <p:strVal val="#ppt_w"/>
                                          </p:val>
                                        </p:tav>
                                      </p:tavLst>
                                    </p:anim>
                                    <p:anim calcmode="lin" valueType="num">
                                      <p:cBhvr>
                                        <p:cTn id="8" dur="2000" fill="hold"/>
                                        <p:tgtEl>
                                          <p:spTgt spid="4"/>
                                        </p:tgtEl>
                                        <p:attrNameLst>
                                          <p:attrName>ppt_h</p:attrName>
                                        </p:attrNameLst>
                                      </p:cBhvr>
                                      <p:tavLst>
                                        <p:tav tm="0">
                                          <p:val>
                                            <p:fltVal val="0"/>
                                          </p:val>
                                        </p:tav>
                                        <p:tav tm="100000">
                                          <p:val>
                                            <p:strVal val="#ppt_h"/>
                                          </p:val>
                                        </p:tav>
                                      </p:tavLst>
                                    </p:anim>
                                    <p:animEffect transition="in" filter="fade">
                                      <p:cBhvr>
                                        <p:cTn id="9"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0" y="274638"/>
            <a:ext cx="6781800" cy="1143000"/>
          </a:xfrm>
        </p:spPr>
        <p:txBody>
          <a:bodyPr>
            <a:normAutofit/>
          </a:bodyPr>
          <a:lstStyle/>
          <a:p>
            <a:r>
              <a:rPr lang="fa-IR" sz="3600" b="1" i="1" dirty="0" smtClean="0">
                <a:solidFill>
                  <a:schemeClr val="bg2">
                    <a:lumMod val="50000"/>
                  </a:schemeClr>
                </a:solidFill>
                <a:latin typeface="Arial" pitchFamily="34" charset="0"/>
                <a:cs typeface="Arial" pitchFamily="34" charset="0"/>
              </a:rPr>
              <a:t>سلطان بيبرس</a:t>
            </a:r>
            <a:endParaRPr lang="fa-IR" sz="3600" dirty="0"/>
          </a:p>
        </p:txBody>
      </p:sp>
      <p:pic>
        <p:nvPicPr>
          <p:cNvPr id="10243" name="Picture 3" descr="C:\Documents and Settings\admin\Desktop\mesr2\madkhale shomale gharbie bibres.jpg"/>
          <p:cNvPicPr>
            <a:picLocks noChangeAspect="1" noChangeArrowheads="1"/>
          </p:cNvPicPr>
          <p:nvPr/>
        </p:nvPicPr>
        <p:blipFill>
          <a:blip r:embed="rId2"/>
          <a:srcRect/>
          <a:stretch>
            <a:fillRect/>
          </a:stretch>
        </p:blipFill>
        <p:spPr bwMode="auto">
          <a:xfrm>
            <a:off x="4800600" y="457200"/>
            <a:ext cx="3138948" cy="4865371"/>
          </a:xfrm>
          <a:prstGeom prst="rect">
            <a:avLst/>
          </a:prstGeom>
          <a:noFill/>
          <a:ln w="50800" cmpd="sng">
            <a:solidFill>
              <a:schemeClr val="bg2">
                <a:lumMod val="50000"/>
              </a:schemeClr>
            </a:solidFill>
          </a:ln>
          <a:effectLst>
            <a:outerShdw blurRad="368300" dist="50800" dir="5400000" sx="101000" sy="101000" algn="ctr" rotWithShape="0">
              <a:srgbClr val="000000">
                <a:alpha val="43137"/>
              </a:srgbClr>
            </a:outerShdw>
          </a:effectLst>
        </p:spPr>
      </p:pic>
      <p:pic>
        <p:nvPicPr>
          <p:cNvPr id="10244" name="Picture 4" descr="C:\Documents and Settings\admin\Desktop\mesr\بيبرس1.jpg"/>
          <p:cNvPicPr>
            <a:picLocks noGrp="1" noChangeAspect="1" noChangeArrowheads="1"/>
          </p:cNvPicPr>
          <p:nvPr>
            <p:ph idx="1"/>
          </p:nvPr>
        </p:nvPicPr>
        <p:blipFill>
          <a:blip r:embed="rId3"/>
          <a:srcRect/>
          <a:stretch>
            <a:fillRect/>
          </a:stretch>
        </p:blipFill>
        <p:spPr bwMode="auto">
          <a:xfrm>
            <a:off x="381000" y="1828800"/>
            <a:ext cx="3502069" cy="4648200"/>
          </a:xfrm>
          <a:prstGeom prst="rect">
            <a:avLst/>
          </a:prstGeom>
          <a:noFill/>
          <a:ln w="50800">
            <a:solidFill>
              <a:schemeClr val="bg2">
                <a:lumMod val="50000"/>
              </a:schemeClr>
            </a:solidFill>
          </a:ln>
          <a:effectLst>
            <a:outerShdw blurRad="317500" dist="50800" dir="5400000" sx="106000" sy="106000" algn="ctr" rotWithShape="0">
              <a:srgbClr val="000000">
                <a:alpha val="81000"/>
              </a:srgbClr>
            </a:out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10243"/>
                                        </p:tgtEl>
                                        <p:attrNameLst>
                                          <p:attrName>style.visibility</p:attrName>
                                        </p:attrNameLst>
                                      </p:cBhvr>
                                      <p:to>
                                        <p:strVal val="visible"/>
                                      </p:to>
                                    </p:set>
                                    <p:anim calcmode="lin" valueType="num">
                                      <p:cBhvr>
                                        <p:cTn id="7" dur="2000" fill="hold"/>
                                        <p:tgtEl>
                                          <p:spTgt spid="10243"/>
                                        </p:tgtEl>
                                        <p:attrNameLst>
                                          <p:attrName>ppt_w</p:attrName>
                                        </p:attrNameLst>
                                      </p:cBhvr>
                                      <p:tavLst>
                                        <p:tav tm="0">
                                          <p:val>
                                            <p:fltVal val="0"/>
                                          </p:val>
                                        </p:tav>
                                        <p:tav tm="100000">
                                          <p:val>
                                            <p:strVal val="#ppt_w"/>
                                          </p:val>
                                        </p:tav>
                                      </p:tavLst>
                                    </p:anim>
                                    <p:anim calcmode="lin" valueType="num">
                                      <p:cBhvr>
                                        <p:cTn id="8" dur="2000" fill="hold"/>
                                        <p:tgtEl>
                                          <p:spTgt spid="10243"/>
                                        </p:tgtEl>
                                        <p:attrNameLst>
                                          <p:attrName>ppt_h</p:attrName>
                                        </p:attrNameLst>
                                      </p:cBhvr>
                                      <p:tavLst>
                                        <p:tav tm="0">
                                          <p:val>
                                            <p:fltVal val="0"/>
                                          </p:val>
                                        </p:tav>
                                        <p:tav tm="100000">
                                          <p:val>
                                            <p:strVal val="#ppt_h"/>
                                          </p:val>
                                        </p:tav>
                                      </p:tavLst>
                                    </p:anim>
                                    <p:animEffect transition="in" filter="fade">
                                      <p:cBhvr>
                                        <p:cTn id="9" dur="2000"/>
                                        <p:tgtEl>
                                          <p:spTgt spid="10243"/>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0" fill="hold" nodeType="clickEffect">
                                  <p:stCondLst>
                                    <p:cond delay="0"/>
                                  </p:stCondLst>
                                  <p:childTnLst>
                                    <p:set>
                                      <p:cBhvr>
                                        <p:cTn id="13" dur="1" fill="hold">
                                          <p:stCondLst>
                                            <p:cond delay="0"/>
                                          </p:stCondLst>
                                        </p:cTn>
                                        <p:tgtEl>
                                          <p:spTgt spid="10244"/>
                                        </p:tgtEl>
                                        <p:attrNameLst>
                                          <p:attrName>style.visibility</p:attrName>
                                        </p:attrNameLst>
                                      </p:cBhvr>
                                      <p:to>
                                        <p:strVal val="visible"/>
                                      </p:to>
                                    </p:set>
                                    <p:anim calcmode="lin" valueType="num">
                                      <p:cBhvr>
                                        <p:cTn id="14" dur="2000" fill="hold"/>
                                        <p:tgtEl>
                                          <p:spTgt spid="10244"/>
                                        </p:tgtEl>
                                        <p:attrNameLst>
                                          <p:attrName>ppt_w</p:attrName>
                                        </p:attrNameLst>
                                      </p:cBhvr>
                                      <p:tavLst>
                                        <p:tav tm="0">
                                          <p:val>
                                            <p:fltVal val="0"/>
                                          </p:val>
                                        </p:tav>
                                        <p:tav tm="100000">
                                          <p:val>
                                            <p:strVal val="#ppt_w"/>
                                          </p:val>
                                        </p:tav>
                                      </p:tavLst>
                                    </p:anim>
                                    <p:anim calcmode="lin" valueType="num">
                                      <p:cBhvr>
                                        <p:cTn id="15" dur="2000" fill="hold"/>
                                        <p:tgtEl>
                                          <p:spTgt spid="10244"/>
                                        </p:tgtEl>
                                        <p:attrNameLst>
                                          <p:attrName>ppt_h</p:attrName>
                                        </p:attrNameLst>
                                      </p:cBhvr>
                                      <p:tavLst>
                                        <p:tav tm="0">
                                          <p:val>
                                            <p:fltVal val="0"/>
                                          </p:val>
                                        </p:tav>
                                        <p:tav tm="100000">
                                          <p:val>
                                            <p:strVal val="#ppt_h"/>
                                          </p:val>
                                        </p:tav>
                                      </p:tavLst>
                                    </p:anim>
                                    <p:animEffect transition="in" filter="fade">
                                      <p:cBhvr>
                                        <p:cTn id="16" dur="2000"/>
                                        <p:tgtEl>
                                          <p:spTgt spid="102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838200"/>
            <a:ext cx="7467600" cy="1143000"/>
          </a:xfrm>
        </p:spPr>
        <p:txBody>
          <a:bodyPr>
            <a:normAutofit fontScale="90000"/>
          </a:bodyPr>
          <a:lstStyle/>
          <a:p>
            <a:pPr algn="r" rtl="1">
              <a:buFont typeface="Arial" pitchFamily="34" charset="0"/>
              <a:buChar char="•"/>
            </a:pPr>
            <a:r>
              <a:rPr lang="fa-IR" sz="2800" i="1" dirty="0" smtClean="0">
                <a:solidFill>
                  <a:schemeClr val="bg2">
                    <a:lumMod val="25000"/>
                  </a:schemeClr>
                </a:solidFill>
                <a:latin typeface="Arial" pitchFamily="34" charset="0"/>
                <a:cs typeface="Arial" pitchFamily="34" charset="0"/>
              </a:rPr>
              <a:t> مسجد بيبرس در وروديهاي عظيم</a:t>
            </a:r>
            <a:br>
              <a:rPr lang="fa-IR" sz="2800" i="1" dirty="0" smtClean="0">
                <a:solidFill>
                  <a:schemeClr val="bg2">
                    <a:lumMod val="25000"/>
                  </a:schemeClr>
                </a:solidFill>
                <a:latin typeface="Arial" pitchFamily="34" charset="0"/>
                <a:cs typeface="Arial" pitchFamily="34" charset="0"/>
              </a:rPr>
            </a:br>
            <a:r>
              <a:rPr lang="fa-IR" sz="2800" i="1" dirty="0" smtClean="0">
                <a:solidFill>
                  <a:schemeClr val="bg2">
                    <a:lumMod val="25000"/>
                  </a:schemeClr>
                </a:solidFill>
                <a:latin typeface="Arial" pitchFamily="34" charset="0"/>
                <a:cs typeface="Arial" pitchFamily="34" charset="0"/>
              </a:rPr>
              <a:t> در برج هاي واقع در چهار گوشه</a:t>
            </a:r>
            <a:br>
              <a:rPr lang="fa-IR" sz="2800" i="1" dirty="0" smtClean="0">
                <a:solidFill>
                  <a:schemeClr val="bg2">
                    <a:lumMod val="25000"/>
                  </a:schemeClr>
                </a:solidFill>
                <a:latin typeface="Arial" pitchFamily="34" charset="0"/>
                <a:cs typeface="Arial" pitchFamily="34" charset="0"/>
              </a:rPr>
            </a:br>
            <a:r>
              <a:rPr lang="en-US" sz="2800" i="1" dirty="0" smtClean="0">
                <a:solidFill>
                  <a:schemeClr val="bg2">
                    <a:lumMod val="25000"/>
                  </a:schemeClr>
                </a:solidFill>
                <a:latin typeface="Arial" pitchFamily="34" charset="0"/>
                <a:cs typeface="Arial" pitchFamily="34" charset="0"/>
              </a:rPr>
              <a:t>.</a:t>
            </a:r>
            <a:r>
              <a:rPr lang="fa-IR" sz="2800" i="1" dirty="0" smtClean="0">
                <a:solidFill>
                  <a:schemeClr val="bg2">
                    <a:lumMod val="25000"/>
                  </a:schemeClr>
                </a:solidFill>
                <a:latin typeface="Arial" pitchFamily="34" charset="0"/>
                <a:cs typeface="Arial" pitchFamily="34" charset="0"/>
              </a:rPr>
              <a:t> به مسجد حاكم شباهت دارد .</a:t>
            </a:r>
            <a:endParaRPr lang="fa-IR" sz="2800" i="1" dirty="0">
              <a:solidFill>
                <a:schemeClr val="bg2">
                  <a:lumMod val="25000"/>
                </a:schemeClr>
              </a:solidFill>
              <a:latin typeface="Arial" pitchFamily="34" charset="0"/>
              <a:cs typeface="Arial" pitchFamily="34" charset="0"/>
            </a:endParaRPr>
          </a:p>
        </p:txBody>
      </p:sp>
      <p:pic>
        <p:nvPicPr>
          <p:cNvPr id="11266" name="Picture 2" descr="C:\Documents and Settings\admin\Desktop\mesr\بيبزس5.jpg"/>
          <p:cNvPicPr>
            <a:picLocks noGrp="1" noChangeAspect="1" noChangeArrowheads="1"/>
          </p:cNvPicPr>
          <p:nvPr>
            <p:ph idx="1"/>
          </p:nvPr>
        </p:nvPicPr>
        <p:blipFill>
          <a:blip r:embed="rId2"/>
          <a:srcRect/>
          <a:stretch>
            <a:fillRect/>
          </a:stretch>
        </p:blipFill>
        <p:spPr bwMode="auto">
          <a:xfrm>
            <a:off x="990600" y="2362200"/>
            <a:ext cx="4800600" cy="3676135"/>
          </a:xfrm>
          <a:prstGeom prst="rect">
            <a:avLst/>
          </a:prstGeom>
          <a:noFill/>
          <a:ln w="50800">
            <a:solidFill>
              <a:schemeClr val="bg2">
                <a:lumMod val="50000"/>
              </a:schemeClr>
            </a:solidFill>
          </a:ln>
          <a:effectLst>
            <a:outerShdw blurRad="266700" dist="50800" dir="5400000" sx="104000" sy="104000" algn="ctr" rotWithShape="0">
              <a:srgbClr val="000000">
                <a:alpha val="63000"/>
              </a:srgbClr>
            </a:out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1266"/>
                                        </p:tgtEl>
                                        <p:attrNameLst>
                                          <p:attrName>style.visibility</p:attrName>
                                        </p:attrNameLst>
                                      </p:cBhvr>
                                      <p:to>
                                        <p:strVal val="visible"/>
                                      </p:to>
                                    </p:set>
                                    <p:anim calcmode="lin" valueType="num">
                                      <p:cBhvr additive="base">
                                        <p:cTn id="7" dur="1000" fill="hold"/>
                                        <p:tgtEl>
                                          <p:spTgt spid="11266"/>
                                        </p:tgtEl>
                                        <p:attrNameLst>
                                          <p:attrName>ppt_x</p:attrName>
                                        </p:attrNameLst>
                                      </p:cBhvr>
                                      <p:tavLst>
                                        <p:tav tm="0">
                                          <p:val>
                                            <p:strVal val="#ppt_x"/>
                                          </p:val>
                                        </p:tav>
                                        <p:tav tm="100000">
                                          <p:val>
                                            <p:strVal val="#ppt_x"/>
                                          </p:val>
                                        </p:tav>
                                      </p:tavLst>
                                    </p:anim>
                                    <p:anim calcmode="lin" valueType="num">
                                      <p:cBhvr additive="base">
                                        <p:cTn id="8" dur="1000" fill="hold"/>
                                        <p:tgtEl>
                                          <p:spTgt spid="1126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rtl="1"/>
            <a:r>
              <a:rPr lang="fa-IR" sz="2800" b="1" i="1" dirty="0" smtClean="0">
                <a:solidFill>
                  <a:schemeClr val="bg2">
                    <a:lumMod val="50000"/>
                  </a:schemeClr>
                </a:solidFill>
                <a:latin typeface="Arial" pitchFamily="34" charset="0"/>
                <a:cs typeface="Arial" pitchFamily="34" charset="0"/>
              </a:rPr>
              <a:t>مجموعه مدرسه و آرامگاه سلطان قلاون (1284)</a:t>
            </a:r>
            <a:endParaRPr lang="fa-IR" sz="2800" b="1" i="1" dirty="0">
              <a:solidFill>
                <a:schemeClr val="bg2">
                  <a:lumMod val="50000"/>
                </a:schemeClr>
              </a:solidFill>
              <a:latin typeface="Arial" pitchFamily="34" charset="0"/>
              <a:cs typeface="Arial" pitchFamily="34" charset="0"/>
            </a:endParaRPr>
          </a:p>
        </p:txBody>
      </p:sp>
      <p:sp>
        <p:nvSpPr>
          <p:cNvPr id="6" name="TextBox 5"/>
          <p:cNvSpPr txBox="1"/>
          <p:nvPr/>
        </p:nvSpPr>
        <p:spPr>
          <a:xfrm>
            <a:off x="838200" y="1600200"/>
            <a:ext cx="2743200" cy="2246769"/>
          </a:xfrm>
          <a:prstGeom prst="rect">
            <a:avLst/>
          </a:prstGeom>
          <a:noFill/>
        </p:spPr>
        <p:txBody>
          <a:bodyPr wrap="square" rtlCol="1">
            <a:spAutoFit/>
          </a:bodyPr>
          <a:lstStyle/>
          <a:p>
            <a:pPr algn="r" rtl="1">
              <a:buClr>
                <a:schemeClr val="bg2">
                  <a:lumMod val="10000"/>
                </a:schemeClr>
              </a:buClr>
              <a:buFont typeface="Arial" pitchFamily="34" charset="0"/>
              <a:buChar char="•"/>
            </a:pPr>
            <a:r>
              <a:rPr lang="fa-IR" sz="2000" i="1" dirty="0" smtClean="0">
                <a:solidFill>
                  <a:schemeClr val="bg2">
                    <a:lumMod val="25000"/>
                  </a:schemeClr>
                </a:solidFill>
                <a:latin typeface="Arial" pitchFamily="34" charset="0"/>
                <a:cs typeface="Arial" pitchFamily="34" charset="0"/>
              </a:rPr>
              <a:t> به شكل چهار گوش </a:t>
            </a:r>
          </a:p>
          <a:p>
            <a:pPr algn="r" rtl="1">
              <a:buClr>
                <a:schemeClr val="bg2">
                  <a:lumMod val="10000"/>
                </a:schemeClr>
              </a:buClr>
              <a:buFont typeface="Arial" pitchFamily="34" charset="0"/>
              <a:buChar char="•"/>
            </a:pPr>
            <a:endParaRPr lang="fa-IR" sz="2000" i="1" dirty="0" smtClean="0">
              <a:solidFill>
                <a:schemeClr val="bg2">
                  <a:lumMod val="25000"/>
                </a:schemeClr>
              </a:solidFill>
              <a:latin typeface="Arial" pitchFamily="34" charset="0"/>
              <a:cs typeface="Arial" pitchFamily="34" charset="0"/>
            </a:endParaRPr>
          </a:p>
          <a:p>
            <a:pPr algn="r" rtl="1">
              <a:buClr>
                <a:schemeClr val="bg2">
                  <a:lumMod val="10000"/>
                </a:schemeClr>
              </a:buClr>
              <a:buFont typeface="Arial" pitchFamily="34" charset="0"/>
              <a:buChar char="•"/>
            </a:pPr>
            <a:r>
              <a:rPr lang="fa-IR" sz="2000" i="1" dirty="0" smtClean="0">
                <a:solidFill>
                  <a:schemeClr val="bg2">
                    <a:lumMod val="25000"/>
                  </a:schemeClr>
                </a:solidFill>
                <a:latin typeface="Arial" pitchFamily="34" charset="0"/>
                <a:cs typeface="Arial" pitchFamily="34" charset="0"/>
              </a:rPr>
              <a:t> داراي يك گنبد </a:t>
            </a:r>
          </a:p>
          <a:p>
            <a:pPr algn="r" rtl="1">
              <a:buClr>
                <a:schemeClr val="bg2">
                  <a:lumMod val="10000"/>
                </a:schemeClr>
              </a:buClr>
              <a:buFont typeface="Arial" pitchFamily="34" charset="0"/>
              <a:buChar char="•"/>
            </a:pPr>
            <a:endParaRPr lang="fa-IR" sz="2000" i="1" dirty="0" smtClean="0">
              <a:solidFill>
                <a:schemeClr val="bg2">
                  <a:lumMod val="25000"/>
                </a:schemeClr>
              </a:solidFill>
              <a:latin typeface="Arial" pitchFamily="34" charset="0"/>
              <a:cs typeface="Arial" pitchFamily="34" charset="0"/>
            </a:endParaRPr>
          </a:p>
          <a:p>
            <a:pPr algn="r" rtl="1">
              <a:buClr>
                <a:schemeClr val="bg2">
                  <a:lumMod val="10000"/>
                </a:schemeClr>
              </a:buClr>
              <a:buFont typeface="Arial" pitchFamily="34" charset="0"/>
              <a:buChar char="•"/>
            </a:pPr>
            <a:r>
              <a:rPr lang="fa-IR" sz="2000" i="1" dirty="0" smtClean="0">
                <a:solidFill>
                  <a:schemeClr val="bg2">
                    <a:lumMod val="25000"/>
                  </a:schemeClr>
                </a:solidFill>
                <a:latin typeface="Arial" pitchFamily="34" charset="0"/>
                <a:cs typeface="Arial" pitchFamily="34" charset="0"/>
              </a:rPr>
              <a:t> ملهم شده از بناي قبة الصخره</a:t>
            </a:r>
          </a:p>
          <a:p>
            <a:pPr algn="r" rtl="1">
              <a:buClr>
                <a:schemeClr val="bg2">
                  <a:lumMod val="10000"/>
                </a:schemeClr>
              </a:buClr>
              <a:buFont typeface="Arial" pitchFamily="34" charset="0"/>
              <a:buChar char="•"/>
            </a:pPr>
            <a:endParaRPr lang="fa-IR" sz="2000" i="1" dirty="0" smtClean="0">
              <a:solidFill>
                <a:schemeClr val="bg2">
                  <a:lumMod val="25000"/>
                </a:schemeClr>
              </a:solidFill>
              <a:latin typeface="Arial" pitchFamily="34" charset="0"/>
              <a:cs typeface="Arial" pitchFamily="34" charset="0"/>
            </a:endParaRPr>
          </a:p>
          <a:p>
            <a:pPr algn="r" rtl="1">
              <a:buClr>
                <a:schemeClr val="bg2">
                  <a:lumMod val="10000"/>
                </a:schemeClr>
              </a:buClr>
              <a:buFont typeface="Arial" pitchFamily="34" charset="0"/>
              <a:buChar char="•"/>
            </a:pPr>
            <a:endParaRPr lang="fa-IR" sz="2000" i="1" dirty="0">
              <a:solidFill>
                <a:schemeClr val="bg2">
                  <a:lumMod val="25000"/>
                </a:schemeClr>
              </a:solidFill>
              <a:latin typeface="Arial" pitchFamily="34" charset="0"/>
              <a:cs typeface="Arial" pitchFamily="34" charset="0"/>
            </a:endParaRPr>
          </a:p>
        </p:txBody>
      </p:sp>
      <p:pic>
        <p:nvPicPr>
          <p:cNvPr id="4098" name="Picture 2" descr="C:\Documents and Settings\admin\Desktop\1.jpg"/>
          <p:cNvPicPr>
            <a:picLocks noGrp="1" noChangeAspect="1" noChangeArrowheads="1"/>
          </p:cNvPicPr>
          <p:nvPr>
            <p:ph idx="1"/>
          </p:nvPr>
        </p:nvPicPr>
        <p:blipFill>
          <a:blip r:embed="rId2"/>
          <a:srcRect/>
          <a:stretch>
            <a:fillRect/>
          </a:stretch>
        </p:blipFill>
        <p:spPr bwMode="auto">
          <a:xfrm>
            <a:off x="3886200" y="1524000"/>
            <a:ext cx="4191000" cy="4191000"/>
          </a:xfrm>
          <a:prstGeom prst="rect">
            <a:avLst/>
          </a:prstGeom>
          <a:noFill/>
          <a:ln w="50800">
            <a:solidFill>
              <a:schemeClr val="bg2">
                <a:lumMod val="25000"/>
              </a:schemeClr>
            </a:solidFill>
          </a:ln>
          <a:effectLst>
            <a:outerShdw blurRad="139700" dist="50800" dir="5400000" sx="105000" sy="105000" algn="ctr" rotWithShape="0">
              <a:srgbClr val="000000">
                <a:alpha val="43137"/>
              </a:srgbClr>
            </a:outerShdw>
          </a:effectLst>
        </p:spPr>
      </p:pic>
      <p:pic>
        <p:nvPicPr>
          <p:cNvPr id="4099" name="Picture 3" descr="C:\Documents and Settings\admin\Desktop\ax\قلاوون.jpg"/>
          <p:cNvPicPr>
            <a:picLocks noChangeAspect="1" noChangeArrowheads="1"/>
          </p:cNvPicPr>
          <p:nvPr/>
        </p:nvPicPr>
        <p:blipFill>
          <a:blip r:embed="rId3"/>
          <a:srcRect/>
          <a:stretch>
            <a:fillRect/>
          </a:stretch>
        </p:blipFill>
        <p:spPr bwMode="auto">
          <a:xfrm>
            <a:off x="304800" y="3733800"/>
            <a:ext cx="3254985" cy="2551643"/>
          </a:xfrm>
          <a:prstGeom prst="rect">
            <a:avLst/>
          </a:prstGeom>
          <a:noFill/>
          <a:ln w="50800">
            <a:solidFill>
              <a:schemeClr val="bg2">
                <a:lumMod val="50000"/>
              </a:schemeClr>
            </a:solidFill>
          </a:ln>
          <a:effectLst>
            <a:outerShdw blurRad="215900" dist="50800" dir="5400000" sx="107000" sy="107000" algn="ctr" rotWithShape="0">
              <a:srgbClr val="000000">
                <a:alpha val="43137"/>
              </a:srgbClr>
            </a:out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098"/>
                                        </p:tgtEl>
                                        <p:attrNameLst>
                                          <p:attrName>style.visibility</p:attrName>
                                        </p:attrNameLst>
                                      </p:cBhvr>
                                      <p:to>
                                        <p:strVal val="visible"/>
                                      </p:to>
                                    </p:set>
                                    <p:anim calcmode="lin" valueType="num">
                                      <p:cBhvr additive="base">
                                        <p:cTn id="7" dur="1000" fill="hold"/>
                                        <p:tgtEl>
                                          <p:spTgt spid="4098"/>
                                        </p:tgtEl>
                                        <p:attrNameLst>
                                          <p:attrName>ppt_x</p:attrName>
                                        </p:attrNameLst>
                                      </p:cBhvr>
                                      <p:tavLst>
                                        <p:tav tm="0">
                                          <p:val>
                                            <p:strVal val="#ppt_x"/>
                                          </p:val>
                                        </p:tav>
                                        <p:tav tm="100000">
                                          <p:val>
                                            <p:strVal val="#ppt_x"/>
                                          </p:val>
                                        </p:tav>
                                      </p:tavLst>
                                    </p:anim>
                                    <p:anim calcmode="lin" valueType="num">
                                      <p:cBhvr additive="base">
                                        <p:cTn id="8" dur="1000" fill="hold"/>
                                        <p:tgtEl>
                                          <p:spTgt spid="409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371600" y="1219200"/>
            <a:ext cx="7467600" cy="4525963"/>
          </a:xfrm>
        </p:spPr>
        <p:txBody>
          <a:bodyPr>
            <a:normAutofit/>
          </a:bodyPr>
          <a:lstStyle/>
          <a:p>
            <a:pPr algn="r" rtl="1"/>
            <a:r>
              <a:rPr lang="fa-IR" sz="2000" i="1" dirty="0" smtClean="0">
                <a:solidFill>
                  <a:schemeClr val="bg2">
                    <a:lumMod val="25000"/>
                  </a:schemeClr>
                </a:solidFill>
                <a:latin typeface="Arial" pitchFamily="34" charset="0"/>
                <a:cs typeface="Arial" pitchFamily="34" charset="0"/>
              </a:rPr>
              <a:t>داراي پنجره هاي نعل اسبي كه</a:t>
            </a:r>
          </a:p>
          <a:p>
            <a:pPr algn="r" rtl="1"/>
            <a:r>
              <a:rPr lang="fa-IR" sz="2000" i="1" dirty="0" smtClean="0">
                <a:solidFill>
                  <a:schemeClr val="bg2">
                    <a:lumMod val="25000"/>
                  </a:schemeClr>
                </a:solidFill>
                <a:latin typeface="Arial" pitchFamily="34" charset="0"/>
                <a:cs typeface="Arial" pitchFamily="34" charset="0"/>
              </a:rPr>
              <a:t> دو بدو به هم متصل و پنجره هاي مدوري</a:t>
            </a:r>
          </a:p>
          <a:p>
            <a:pPr algn="r" rtl="1"/>
            <a:r>
              <a:rPr lang="fa-IR" sz="2000" i="1" dirty="0" smtClean="0">
                <a:solidFill>
                  <a:schemeClr val="bg2">
                    <a:lumMod val="25000"/>
                  </a:schemeClr>
                </a:solidFill>
                <a:latin typeface="Arial" pitchFamily="34" charset="0"/>
                <a:cs typeface="Arial" pitchFamily="34" charset="0"/>
              </a:rPr>
              <a:t> در بالاي آنها قرار دارند . </a:t>
            </a:r>
            <a:r>
              <a:rPr lang="en-US" sz="2000" i="1" dirty="0" smtClean="0">
                <a:solidFill>
                  <a:schemeClr val="bg2">
                    <a:lumMod val="25000"/>
                  </a:schemeClr>
                </a:solidFill>
                <a:latin typeface="Arial" pitchFamily="34" charset="0"/>
                <a:cs typeface="Arial" pitchFamily="34" charset="0"/>
              </a:rPr>
              <a:t> </a:t>
            </a:r>
            <a:endParaRPr lang="fa-IR" sz="2000" i="1" dirty="0">
              <a:solidFill>
                <a:schemeClr val="bg2">
                  <a:lumMod val="25000"/>
                </a:schemeClr>
              </a:solidFill>
              <a:latin typeface="Arial" pitchFamily="34" charset="0"/>
              <a:cs typeface="Arial" pitchFamily="34" charset="0"/>
            </a:endParaRPr>
          </a:p>
        </p:txBody>
      </p:sp>
      <p:pic>
        <p:nvPicPr>
          <p:cNvPr id="5" name="Picture 2" descr="E:\New Folder (2)\قلاون.jpg"/>
          <p:cNvPicPr>
            <a:picLocks noChangeAspect="1" noChangeArrowheads="1"/>
          </p:cNvPicPr>
          <p:nvPr/>
        </p:nvPicPr>
        <p:blipFill>
          <a:blip r:embed="rId2"/>
          <a:srcRect/>
          <a:stretch>
            <a:fillRect/>
          </a:stretch>
        </p:blipFill>
        <p:spPr bwMode="auto">
          <a:xfrm>
            <a:off x="5638800" y="2971800"/>
            <a:ext cx="2331970" cy="3486524"/>
          </a:xfrm>
          <a:prstGeom prst="rect">
            <a:avLst/>
          </a:prstGeom>
          <a:noFill/>
          <a:ln w="50800">
            <a:solidFill>
              <a:schemeClr val="bg2">
                <a:lumMod val="50000"/>
              </a:schemeClr>
            </a:solidFill>
          </a:ln>
          <a:effectLst>
            <a:outerShdw blurRad="355600" dist="50800" dir="5400000" sx="107000" sy="107000" algn="ctr" rotWithShape="0">
              <a:srgbClr val="000000">
                <a:alpha val="66000"/>
              </a:srgbClr>
            </a:outerShdw>
          </a:effectLst>
        </p:spPr>
      </p:pic>
      <p:pic>
        <p:nvPicPr>
          <p:cNvPr id="3075" name="Picture 3" descr="C:\Documents and Settings\admin\Desktop\ax\lم قلاوون.jpg"/>
          <p:cNvPicPr>
            <a:picLocks noChangeAspect="1" noChangeArrowheads="1"/>
          </p:cNvPicPr>
          <p:nvPr/>
        </p:nvPicPr>
        <p:blipFill>
          <a:blip r:embed="rId3"/>
          <a:srcRect/>
          <a:stretch>
            <a:fillRect/>
          </a:stretch>
        </p:blipFill>
        <p:spPr bwMode="auto">
          <a:xfrm>
            <a:off x="990600" y="762000"/>
            <a:ext cx="3429001" cy="5589988"/>
          </a:xfrm>
          <a:prstGeom prst="rect">
            <a:avLst/>
          </a:prstGeom>
          <a:noFill/>
          <a:ln w="50800">
            <a:solidFill>
              <a:schemeClr val="bg2">
                <a:lumMod val="25000"/>
              </a:schemeClr>
            </a:solidFill>
          </a:ln>
          <a:effectLst>
            <a:outerShdw blurRad="381000" dist="50800" dir="5400000" sx="107000" sy="107000" algn="ctr" rotWithShape="0">
              <a:srgbClr val="000000">
                <a:alpha val="55000"/>
              </a:srgbClr>
            </a:out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000" fill="hold"/>
                                        <p:tgtEl>
                                          <p:spTgt spid="5"/>
                                        </p:tgtEl>
                                        <p:attrNameLst>
                                          <p:attrName>ppt_x</p:attrName>
                                        </p:attrNameLst>
                                      </p:cBhvr>
                                      <p:tavLst>
                                        <p:tav tm="0">
                                          <p:val>
                                            <p:strVal val="#ppt_x"/>
                                          </p:val>
                                        </p:tav>
                                        <p:tav tm="100000">
                                          <p:val>
                                            <p:strVal val="#ppt_x"/>
                                          </p:val>
                                        </p:tav>
                                      </p:tavLst>
                                    </p:anim>
                                    <p:anim calcmode="lin" valueType="num">
                                      <p:cBhvr additive="base">
                                        <p:cTn id="8" dur="10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0" fill="hold" nodeType="clickEffect">
                                  <p:stCondLst>
                                    <p:cond delay="0"/>
                                  </p:stCondLst>
                                  <p:childTnLst>
                                    <p:set>
                                      <p:cBhvr>
                                        <p:cTn id="12" dur="1" fill="hold">
                                          <p:stCondLst>
                                            <p:cond delay="0"/>
                                          </p:stCondLst>
                                        </p:cTn>
                                        <p:tgtEl>
                                          <p:spTgt spid="3075"/>
                                        </p:tgtEl>
                                        <p:attrNameLst>
                                          <p:attrName>style.visibility</p:attrName>
                                        </p:attrNameLst>
                                      </p:cBhvr>
                                      <p:to>
                                        <p:strVal val="visible"/>
                                      </p:to>
                                    </p:set>
                                    <p:anim calcmode="lin" valueType="num">
                                      <p:cBhvr>
                                        <p:cTn id="13" dur="1000" fill="hold"/>
                                        <p:tgtEl>
                                          <p:spTgt spid="3075"/>
                                        </p:tgtEl>
                                        <p:attrNameLst>
                                          <p:attrName>ppt_w</p:attrName>
                                        </p:attrNameLst>
                                      </p:cBhvr>
                                      <p:tavLst>
                                        <p:tav tm="0">
                                          <p:val>
                                            <p:fltVal val="0"/>
                                          </p:val>
                                        </p:tav>
                                        <p:tav tm="100000">
                                          <p:val>
                                            <p:strVal val="#ppt_w"/>
                                          </p:val>
                                        </p:tav>
                                      </p:tavLst>
                                    </p:anim>
                                    <p:anim calcmode="lin" valueType="num">
                                      <p:cBhvr>
                                        <p:cTn id="14" dur="1000" fill="hold"/>
                                        <p:tgtEl>
                                          <p:spTgt spid="3075"/>
                                        </p:tgtEl>
                                        <p:attrNameLst>
                                          <p:attrName>ppt_h</p:attrName>
                                        </p:attrNameLst>
                                      </p:cBhvr>
                                      <p:tavLst>
                                        <p:tav tm="0">
                                          <p:val>
                                            <p:fltVal val="0"/>
                                          </p:val>
                                        </p:tav>
                                        <p:tav tm="100000">
                                          <p:val>
                                            <p:strVal val="#ppt_h"/>
                                          </p:val>
                                        </p:tav>
                                      </p:tavLst>
                                    </p:anim>
                                    <p:animEffect transition="in" filter="fade">
                                      <p:cBhvr>
                                        <p:cTn id="15" dur="1000"/>
                                        <p:tgtEl>
                                          <p:spTgt spid="30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457200"/>
            <a:ext cx="7467600" cy="1143000"/>
          </a:xfrm>
        </p:spPr>
        <p:txBody>
          <a:bodyPr>
            <a:normAutofit/>
          </a:bodyPr>
          <a:lstStyle/>
          <a:p>
            <a:pPr algn="r"/>
            <a:r>
              <a:rPr lang="fa-IR" sz="3200" dirty="0" smtClean="0">
                <a:solidFill>
                  <a:schemeClr val="bg2">
                    <a:lumMod val="50000"/>
                  </a:schemeClr>
                </a:solidFill>
                <a:latin typeface="Arial" pitchFamily="34" charset="0"/>
                <a:cs typeface="Arial" pitchFamily="34" charset="0"/>
              </a:rPr>
              <a:t>مجتمع الناصر محمد ( 1295-1304)</a:t>
            </a:r>
            <a:br>
              <a:rPr lang="fa-IR" sz="3200" dirty="0" smtClean="0">
                <a:solidFill>
                  <a:schemeClr val="bg2">
                    <a:lumMod val="50000"/>
                  </a:schemeClr>
                </a:solidFill>
                <a:latin typeface="Arial" pitchFamily="34" charset="0"/>
                <a:cs typeface="Arial" pitchFamily="34" charset="0"/>
              </a:rPr>
            </a:br>
            <a:endParaRPr lang="fa-IR" sz="3200" dirty="0">
              <a:solidFill>
                <a:schemeClr val="bg2">
                  <a:lumMod val="50000"/>
                </a:schemeClr>
              </a:solidFill>
              <a:latin typeface="Arial" pitchFamily="34" charset="0"/>
              <a:cs typeface="Arial" pitchFamily="34" charset="0"/>
            </a:endParaRPr>
          </a:p>
        </p:txBody>
      </p:sp>
      <p:sp>
        <p:nvSpPr>
          <p:cNvPr id="3" name="Content Placeholder 2"/>
          <p:cNvSpPr>
            <a:spLocks noGrp="1"/>
          </p:cNvSpPr>
          <p:nvPr>
            <p:ph idx="1"/>
          </p:nvPr>
        </p:nvSpPr>
        <p:spPr>
          <a:xfrm>
            <a:off x="609600" y="1524000"/>
            <a:ext cx="7467600" cy="4525963"/>
          </a:xfrm>
        </p:spPr>
        <p:txBody>
          <a:bodyPr>
            <a:normAutofit/>
          </a:bodyPr>
          <a:lstStyle/>
          <a:p>
            <a:pPr algn="r" rtl="1"/>
            <a:endParaRPr lang="fa-IR" sz="2000" i="1" dirty="0">
              <a:latin typeface="Arial" pitchFamily="34" charset="0"/>
              <a:cs typeface="Arial" pitchFamily="34" charset="0"/>
            </a:endParaRPr>
          </a:p>
        </p:txBody>
      </p:sp>
      <p:pic>
        <p:nvPicPr>
          <p:cNvPr id="6150" name="Picture 6" descr="C:\Documents and Settings\admin\Desktop\ax\ناصر3.jpg"/>
          <p:cNvPicPr>
            <a:picLocks noChangeAspect="1" noChangeArrowheads="1"/>
          </p:cNvPicPr>
          <p:nvPr/>
        </p:nvPicPr>
        <p:blipFill>
          <a:blip r:embed="rId2"/>
          <a:srcRect/>
          <a:stretch>
            <a:fillRect/>
          </a:stretch>
        </p:blipFill>
        <p:spPr bwMode="auto">
          <a:xfrm>
            <a:off x="1447800" y="1447800"/>
            <a:ext cx="6324600" cy="4743450"/>
          </a:xfrm>
          <a:prstGeom prst="rect">
            <a:avLst/>
          </a:prstGeom>
          <a:noFill/>
          <a:ln w="50800">
            <a:solidFill>
              <a:schemeClr val="bg2">
                <a:lumMod val="25000"/>
              </a:schemeClr>
            </a:solidFill>
          </a:ln>
          <a:effectLst>
            <a:outerShdw blurRad="508000" dist="50800" dir="7080000" sx="108000" sy="108000" algn="ctr" rotWithShape="0">
              <a:srgbClr val="000000">
                <a:alpha val="66000"/>
              </a:srgbClr>
            </a:out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6150"/>
                                        </p:tgtEl>
                                        <p:attrNameLst>
                                          <p:attrName>style.visibility</p:attrName>
                                        </p:attrNameLst>
                                      </p:cBhvr>
                                      <p:to>
                                        <p:strVal val="visible"/>
                                      </p:to>
                                    </p:set>
                                    <p:anim calcmode="lin" valueType="num">
                                      <p:cBhvr>
                                        <p:cTn id="7" dur="2000" fill="hold"/>
                                        <p:tgtEl>
                                          <p:spTgt spid="6150"/>
                                        </p:tgtEl>
                                        <p:attrNameLst>
                                          <p:attrName>ppt_w</p:attrName>
                                        </p:attrNameLst>
                                      </p:cBhvr>
                                      <p:tavLst>
                                        <p:tav tm="0">
                                          <p:val>
                                            <p:fltVal val="0"/>
                                          </p:val>
                                        </p:tav>
                                        <p:tav tm="100000">
                                          <p:val>
                                            <p:strVal val="#ppt_w"/>
                                          </p:val>
                                        </p:tav>
                                      </p:tavLst>
                                    </p:anim>
                                    <p:anim calcmode="lin" valueType="num">
                                      <p:cBhvr>
                                        <p:cTn id="8" dur="2000" fill="hold"/>
                                        <p:tgtEl>
                                          <p:spTgt spid="6150"/>
                                        </p:tgtEl>
                                        <p:attrNameLst>
                                          <p:attrName>ppt_h</p:attrName>
                                        </p:attrNameLst>
                                      </p:cBhvr>
                                      <p:tavLst>
                                        <p:tav tm="0">
                                          <p:val>
                                            <p:fltVal val="0"/>
                                          </p:val>
                                        </p:tav>
                                        <p:tav tm="100000">
                                          <p:val>
                                            <p:strVal val="#ppt_h"/>
                                          </p:val>
                                        </p:tav>
                                      </p:tavLst>
                                    </p:anim>
                                    <p:animEffect transition="in" filter="fade">
                                      <p:cBhvr>
                                        <p:cTn id="9" dur="2000"/>
                                        <p:tgtEl>
                                          <p:spTgt spid="61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457200"/>
            <a:ext cx="7467600" cy="4525963"/>
          </a:xfrm>
        </p:spPr>
        <p:txBody>
          <a:bodyPr>
            <a:normAutofit/>
          </a:bodyPr>
          <a:lstStyle/>
          <a:p>
            <a:pPr algn="r" rtl="1"/>
            <a:r>
              <a:rPr lang="fa-IR" sz="2000" i="1" dirty="0" smtClean="0">
                <a:solidFill>
                  <a:schemeClr val="bg2">
                    <a:lumMod val="25000"/>
                  </a:schemeClr>
                </a:solidFill>
                <a:latin typeface="Arial" pitchFamily="34" charset="0"/>
                <a:cs typeface="Arial" pitchFamily="34" charset="0"/>
              </a:rPr>
              <a:t/>
            </a:r>
            <a:br>
              <a:rPr lang="fa-IR" sz="2000" i="1" dirty="0" smtClean="0">
                <a:solidFill>
                  <a:schemeClr val="bg2">
                    <a:lumMod val="25000"/>
                  </a:schemeClr>
                </a:solidFill>
                <a:latin typeface="Arial" pitchFamily="34" charset="0"/>
                <a:cs typeface="Arial" pitchFamily="34" charset="0"/>
              </a:rPr>
            </a:br>
            <a:r>
              <a:rPr lang="fa-IR" sz="2000" i="1" dirty="0" smtClean="0">
                <a:solidFill>
                  <a:schemeClr val="bg2">
                    <a:lumMod val="25000"/>
                  </a:schemeClr>
                </a:solidFill>
                <a:latin typeface="Arial" pitchFamily="34" charset="0"/>
                <a:cs typeface="Arial" pitchFamily="34" charset="0"/>
              </a:rPr>
              <a:t>دارای یک ایوان مرکزی</a:t>
            </a:r>
          </a:p>
          <a:p>
            <a:pPr algn="r" rtl="1"/>
            <a:r>
              <a:rPr lang="fa-IR" sz="2000" i="1" dirty="0" smtClean="0">
                <a:solidFill>
                  <a:schemeClr val="bg2">
                    <a:lumMod val="25000"/>
                  </a:schemeClr>
                </a:solidFill>
                <a:latin typeface="Arial" pitchFamily="34" charset="0"/>
                <a:cs typeface="Arial" pitchFamily="34" charset="0"/>
              </a:rPr>
              <a:t>4 ایوان برای تعالیم مذاهب 4گانه </a:t>
            </a:r>
          </a:p>
          <a:p>
            <a:pPr algn="r" rtl="1"/>
            <a:r>
              <a:rPr lang="fa-IR" sz="2000" i="1" dirty="0" smtClean="0">
                <a:solidFill>
                  <a:schemeClr val="bg2">
                    <a:lumMod val="25000"/>
                  </a:schemeClr>
                </a:solidFill>
                <a:latin typeface="Arial" pitchFamily="34" charset="0"/>
                <a:cs typeface="Arial" pitchFamily="34" charset="0"/>
              </a:rPr>
              <a:t>وجود یک نقش برجسته مستقل در نیم گنبد بالای محراب</a:t>
            </a:r>
          </a:p>
          <a:p>
            <a:pPr algn="r" rtl="1"/>
            <a:r>
              <a:rPr lang="fa-IR" sz="2000" i="1" dirty="0" smtClean="0">
                <a:solidFill>
                  <a:schemeClr val="bg2">
                    <a:lumMod val="25000"/>
                  </a:schemeClr>
                </a:solidFill>
                <a:latin typeface="Arial" pitchFamily="34" charset="0"/>
                <a:cs typeface="Arial" pitchFamily="34" charset="0"/>
              </a:rPr>
              <a:t>وجود گچبری ملهم شده از سنت گچبری ایرانی  </a:t>
            </a:r>
            <a:endParaRPr lang="en-US" sz="2000" i="1" dirty="0" smtClean="0">
              <a:solidFill>
                <a:schemeClr val="bg2">
                  <a:lumMod val="25000"/>
                </a:schemeClr>
              </a:solidFill>
              <a:latin typeface="Arial" pitchFamily="34" charset="0"/>
              <a:cs typeface="Arial" pitchFamily="34" charset="0"/>
            </a:endParaRPr>
          </a:p>
          <a:p>
            <a:pPr algn="r" rtl="1"/>
            <a:endParaRPr lang="fa-IR" sz="2000" i="1" dirty="0" smtClean="0">
              <a:solidFill>
                <a:schemeClr val="bg2">
                  <a:lumMod val="25000"/>
                </a:schemeClr>
              </a:solidFill>
              <a:latin typeface="Arial" pitchFamily="34" charset="0"/>
              <a:cs typeface="Arial" pitchFamily="34" charset="0"/>
            </a:endParaRPr>
          </a:p>
          <a:p>
            <a:endParaRPr lang="fa-IR" sz="2000" dirty="0">
              <a:solidFill>
                <a:schemeClr val="bg2">
                  <a:lumMod val="25000"/>
                </a:schemeClr>
              </a:solidFill>
            </a:endParaRPr>
          </a:p>
        </p:txBody>
      </p:sp>
      <p:pic>
        <p:nvPicPr>
          <p:cNvPr id="7170" name="Picture 2" descr="C:\Documents and Settings\admin\Desktop\ax\ناصر1.jpg"/>
          <p:cNvPicPr>
            <a:picLocks noChangeAspect="1" noChangeArrowheads="1"/>
          </p:cNvPicPr>
          <p:nvPr/>
        </p:nvPicPr>
        <p:blipFill>
          <a:blip r:embed="rId2"/>
          <a:srcRect/>
          <a:stretch>
            <a:fillRect/>
          </a:stretch>
        </p:blipFill>
        <p:spPr bwMode="auto">
          <a:xfrm>
            <a:off x="685800" y="2438400"/>
            <a:ext cx="2952750" cy="3937000"/>
          </a:xfrm>
          <a:prstGeom prst="rect">
            <a:avLst/>
          </a:prstGeom>
          <a:noFill/>
          <a:ln w="50800">
            <a:solidFill>
              <a:schemeClr val="bg2">
                <a:lumMod val="25000"/>
              </a:schemeClr>
            </a:solidFill>
          </a:ln>
          <a:effectLst>
            <a:outerShdw blurRad="482600" dist="50800" dir="5400000" sx="106000" sy="106000" algn="ctr" rotWithShape="0">
              <a:srgbClr val="000000">
                <a:alpha val="61000"/>
              </a:srgbClr>
            </a:outerShdw>
          </a:effectLst>
        </p:spPr>
      </p:pic>
      <p:pic>
        <p:nvPicPr>
          <p:cNvPr id="7171" name="Picture 3" descr="C:\Documents and Settings\admin\Desktop\ax\ناصر محمد.jpg"/>
          <p:cNvPicPr>
            <a:picLocks noChangeAspect="1" noChangeArrowheads="1"/>
          </p:cNvPicPr>
          <p:nvPr/>
        </p:nvPicPr>
        <p:blipFill>
          <a:blip r:embed="rId3"/>
          <a:srcRect/>
          <a:stretch>
            <a:fillRect/>
          </a:stretch>
        </p:blipFill>
        <p:spPr bwMode="auto">
          <a:xfrm>
            <a:off x="5105400" y="2426714"/>
            <a:ext cx="2438400" cy="3844571"/>
          </a:xfrm>
          <a:prstGeom prst="rect">
            <a:avLst/>
          </a:prstGeom>
          <a:noFill/>
          <a:ln w="50800">
            <a:solidFill>
              <a:schemeClr val="bg2">
                <a:lumMod val="50000"/>
              </a:schemeClr>
            </a:solidFill>
          </a:ln>
          <a:effectLst>
            <a:outerShdw blurRad="241300" dist="50800" dir="5400000" sx="110000" sy="110000" algn="ctr" rotWithShape="0">
              <a:srgbClr val="000000">
                <a:alpha val="43137"/>
              </a:srgbClr>
            </a:out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171"/>
                                        </p:tgtEl>
                                        <p:attrNameLst>
                                          <p:attrName>style.visibility</p:attrName>
                                        </p:attrNameLst>
                                      </p:cBhvr>
                                      <p:to>
                                        <p:strVal val="visible"/>
                                      </p:to>
                                    </p:set>
                                    <p:anim calcmode="lin" valueType="num">
                                      <p:cBhvr additive="base">
                                        <p:cTn id="7" dur="1000" fill="hold"/>
                                        <p:tgtEl>
                                          <p:spTgt spid="7171"/>
                                        </p:tgtEl>
                                        <p:attrNameLst>
                                          <p:attrName>ppt_x</p:attrName>
                                        </p:attrNameLst>
                                      </p:cBhvr>
                                      <p:tavLst>
                                        <p:tav tm="0">
                                          <p:val>
                                            <p:strVal val="#ppt_x"/>
                                          </p:val>
                                        </p:tav>
                                        <p:tav tm="100000">
                                          <p:val>
                                            <p:strVal val="#ppt_x"/>
                                          </p:val>
                                        </p:tav>
                                      </p:tavLst>
                                    </p:anim>
                                    <p:anim calcmode="lin" valueType="num">
                                      <p:cBhvr additive="base">
                                        <p:cTn id="8" dur="1000" fill="hold"/>
                                        <p:tgtEl>
                                          <p:spTgt spid="717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7170"/>
                                        </p:tgtEl>
                                        <p:attrNameLst>
                                          <p:attrName>style.visibility</p:attrName>
                                        </p:attrNameLst>
                                      </p:cBhvr>
                                      <p:to>
                                        <p:strVal val="visible"/>
                                      </p:to>
                                    </p:set>
                                    <p:anim calcmode="lin" valueType="num">
                                      <p:cBhvr additive="base">
                                        <p:cTn id="13" dur="500" fill="hold"/>
                                        <p:tgtEl>
                                          <p:spTgt spid="7170"/>
                                        </p:tgtEl>
                                        <p:attrNameLst>
                                          <p:attrName>ppt_x</p:attrName>
                                        </p:attrNameLst>
                                      </p:cBhvr>
                                      <p:tavLst>
                                        <p:tav tm="0">
                                          <p:val>
                                            <p:strVal val="#ppt_x"/>
                                          </p:val>
                                        </p:tav>
                                        <p:tav tm="100000">
                                          <p:val>
                                            <p:strVal val="#ppt_x"/>
                                          </p:val>
                                        </p:tav>
                                      </p:tavLst>
                                    </p:anim>
                                    <p:anim calcmode="lin" valueType="num">
                                      <p:cBhvr additive="base">
                                        <p:cTn id="14" dur="500" fill="hold"/>
                                        <p:tgtEl>
                                          <p:spTgt spid="717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685800" y="1595021"/>
            <a:ext cx="7010400" cy="4616648"/>
          </a:xfrm>
          <a:prstGeom prst="rect">
            <a:avLst/>
          </a:prstGeom>
        </p:spPr>
        <p:txBody>
          <a:bodyPr wrap="square">
            <a:spAutoFit/>
          </a:bodyPr>
          <a:lstStyle/>
          <a:p>
            <a:pPr algn="r" rtl="1">
              <a:lnSpc>
                <a:spcPct val="150000"/>
              </a:lnSpc>
            </a:pPr>
            <a:r>
              <a:rPr lang="fa-IR" sz="2000" b="1" dirty="0" smtClean="0">
                <a:solidFill>
                  <a:schemeClr val="bg2">
                    <a:lumMod val="25000"/>
                  </a:schemeClr>
                </a:solidFill>
                <a:latin typeface="Arial" pitchFamily="34" charset="0"/>
                <a:cs typeface="Arial" pitchFamily="34" charset="0"/>
              </a:rPr>
              <a:t> </a:t>
            </a:r>
            <a:r>
              <a:rPr lang="fa-IR" sz="2000" b="1" i="1" dirty="0" smtClean="0">
                <a:solidFill>
                  <a:schemeClr val="bg2">
                    <a:lumMod val="50000"/>
                  </a:schemeClr>
                </a:solidFill>
                <a:latin typeface="Arial" pitchFamily="34" charset="0"/>
                <a:cs typeface="Arial" pitchFamily="34" charset="0"/>
              </a:rPr>
              <a:t>سلسله فاطميان (1171 -969 )</a:t>
            </a:r>
          </a:p>
          <a:p>
            <a:pPr algn="r">
              <a:lnSpc>
                <a:spcPct val="150000"/>
              </a:lnSpc>
            </a:pPr>
            <a:r>
              <a:rPr lang="fa-IR" sz="1600" b="1" i="1" dirty="0" smtClean="0">
                <a:solidFill>
                  <a:schemeClr val="bg2">
                    <a:lumMod val="25000"/>
                  </a:schemeClr>
                </a:solidFill>
                <a:latin typeface="Arial" pitchFamily="34" charset="0"/>
                <a:cs typeface="Arial" pitchFamily="34" charset="0"/>
              </a:rPr>
              <a:t>از سویی دیگر مصر از اواخر دوره سادات عرصه هجرت طائفه بهره بوده است که به یکی از فرقه های مذهب اسماعیلی منسوب است مذهبی که دولت فاطمیون آن را اختیار کرده واتباع این مذهب به اسماعیل بن جعفرصادق ع منسوبند و امامت را از نسل وی می دانند نه امام موسی کاظم ع.</a:t>
            </a:r>
            <a:br>
              <a:rPr lang="fa-IR" sz="1600" b="1" i="1" dirty="0" smtClean="0">
                <a:solidFill>
                  <a:schemeClr val="bg2">
                    <a:lumMod val="25000"/>
                  </a:schemeClr>
                </a:solidFill>
                <a:latin typeface="Arial" pitchFamily="34" charset="0"/>
                <a:cs typeface="Arial" pitchFamily="34" charset="0"/>
              </a:rPr>
            </a:br>
            <a:r>
              <a:rPr lang="fa-IR" sz="1600" b="1" i="1" dirty="0" smtClean="0">
                <a:solidFill>
                  <a:schemeClr val="bg2">
                    <a:lumMod val="25000"/>
                  </a:schemeClr>
                </a:solidFill>
                <a:latin typeface="Arial" pitchFamily="34" charset="0"/>
                <a:cs typeface="Arial" pitchFamily="34" charset="0"/>
              </a:rPr>
              <a:t>بعضی اخبار مبنی بر این است که این طایفه بعد از سقوط دولت فاطمیون در هند انتشار یافت و لفظ "بهره" در زبان هندی به معنای "تاجر" است و از این لفظ، اشتغال افراد این طائفه به تجارت بدست می آید. از این جهت ثروتمندترین طایفه شمرده می شوند که بیشترین طرفداران آن در هند و پاکستان هستند.</a:t>
            </a:r>
            <a:br>
              <a:rPr lang="fa-IR" sz="1600" b="1" i="1" dirty="0" smtClean="0">
                <a:solidFill>
                  <a:schemeClr val="bg2">
                    <a:lumMod val="25000"/>
                  </a:schemeClr>
                </a:solidFill>
                <a:latin typeface="Arial" pitchFamily="34" charset="0"/>
                <a:cs typeface="Arial" pitchFamily="34" charset="0"/>
              </a:rPr>
            </a:br>
            <a:r>
              <a:rPr lang="fa-IR" sz="1600" b="1" i="1" dirty="0" smtClean="0">
                <a:solidFill>
                  <a:schemeClr val="bg2">
                    <a:lumMod val="25000"/>
                  </a:schemeClr>
                </a:solidFill>
                <a:latin typeface="Arial" pitchFamily="34" charset="0"/>
                <a:cs typeface="Arial" pitchFamily="34" charset="0"/>
              </a:rPr>
              <a:t>طایفه بهره از آنجا که مصر پایگاه فاطمیون محسوب می شود با آن ارتباط روحی و معنوی دارند و از این رو مشتاق زیارت آثار فاطمیون و آرامگاه های اهل بیت در مصرند. این طائفه اقدام به ترمیم مسجد حاکم فاطمی به نام مسجد الانور در قاهره نمودند، مسجدی که برای اقامه مناسک دینیشان به آنجا می روند. بعضی از آنها دارای املاک و مغازه های تجاری در اطراف مسجد هستند و در آنجا ساکنند.</a:t>
            </a:r>
            <a:endParaRPr lang="en-US" sz="1600" b="1" i="1" dirty="0">
              <a:solidFill>
                <a:schemeClr val="bg2">
                  <a:lumMod val="25000"/>
                </a:schemeClr>
              </a:solidFill>
              <a:latin typeface="Arial" pitchFamily="34" charset="0"/>
              <a:cs typeface="Arial" pitchFamily="34" charset="0"/>
            </a:endParaRPr>
          </a:p>
        </p:txBody>
      </p:sp>
      <p:sp>
        <p:nvSpPr>
          <p:cNvPr id="6" name="TextBox 5"/>
          <p:cNvSpPr txBox="1"/>
          <p:nvPr/>
        </p:nvSpPr>
        <p:spPr>
          <a:xfrm>
            <a:off x="3200400" y="685800"/>
            <a:ext cx="4419600" cy="584775"/>
          </a:xfrm>
          <a:prstGeom prst="rect">
            <a:avLst/>
          </a:prstGeom>
          <a:noFill/>
        </p:spPr>
        <p:txBody>
          <a:bodyPr wrap="square" rtlCol="1">
            <a:spAutoFit/>
          </a:bodyPr>
          <a:lstStyle/>
          <a:p>
            <a:r>
              <a:rPr lang="fa-IR" sz="3200" b="1" i="1" dirty="0" smtClean="0">
                <a:solidFill>
                  <a:schemeClr val="bg2">
                    <a:lumMod val="50000"/>
                  </a:schemeClr>
                </a:solidFill>
                <a:latin typeface="Arial" pitchFamily="34" charset="0"/>
                <a:cs typeface="Arial" pitchFamily="34" charset="0"/>
              </a:rPr>
              <a:t>سلسله هاي اسلامي در مصر </a:t>
            </a:r>
            <a:endParaRPr lang="fa-IR" sz="3200" b="1" i="1" dirty="0">
              <a:solidFill>
                <a:schemeClr val="bg2">
                  <a:lumMod val="50000"/>
                </a:schemeClr>
              </a:solidFill>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box(in)">
                                      <p:cBhvr>
                                        <p:cTn id="7" dur="30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rtl="1"/>
            <a:r>
              <a:rPr lang="fa-IR" sz="3200" i="1" dirty="0" smtClean="0">
                <a:solidFill>
                  <a:schemeClr val="bg2">
                    <a:lumMod val="50000"/>
                  </a:schemeClr>
                </a:solidFill>
                <a:latin typeface="Arial" pitchFamily="34" charset="0"/>
                <a:cs typeface="Arial" pitchFamily="34" charset="0"/>
              </a:rPr>
              <a:t>مسجد جامع ناصر محمد</a:t>
            </a:r>
            <a:endParaRPr lang="fa-IR" sz="3200" i="1" dirty="0">
              <a:solidFill>
                <a:schemeClr val="bg2">
                  <a:lumMod val="50000"/>
                </a:schemeClr>
              </a:solidFill>
              <a:latin typeface="Arial" pitchFamily="34" charset="0"/>
              <a:cs typeface="Arial" pitchFamily="34" charset="0"/>
            </a:endParaRPr>
          </a:p>
        </p:txBody>
      </p:sp>
      <p:sp>
        <p:nvSpPr>
          <p:cNvPr id="3" name="Content Placeholder 2"/>
          <p:cNvSpPr>
            <a:spLocks noGrp="1"/>
          </p:cNvSpPr>
          <p:nvPr>
            <p:ph idx="1"/>
          </p:nvPr>
        </p:nvSpPr>
        <p:spPr/>
        <p:txBody>
          <a:bodyPr>
            <a:normAutofit/>
          </a:bodyPr>
          <a:lstStyle/>
          <a:p>
            <a:pPr algn="r" rtl="1">
              <a:lnSpc>
                <a:spcPct val="150000"/>
              </a:lnSpc>
            </a:pPr>
            <a:r>
              <a:rPr lang="fa-IR" sz="2000" i="1" dirty="0" smtClean="0">
                <a:solidFill>
                  <a:schemeClr val="bg2">
                    <a:lumMod val="25000"/>
                  </a:schemeClr>
                </a:solidFill>
                <a:latin typeface="Arial" pitchFamily="34" charset="0"/>
                <a:cs typeface="Arial" pitchFamily="34" charset="0"/>
              </a:rPr>
              <a:t>فرم مستطیلی با تالارهای ستوندار در اطراف</a:t>
            </a:r>
          </a:p>
          <a:p>
            <a:pPr algn="r" rtl="1">
              <a:lnSpc>
                <a:spcPct val="150000"/>
              </a:lnSpc>
            </a:pPr>
            <a:r>
              <a:rPr lang="fa-IR" sz="2000" i="1" dirty="0" smtClean="0">
                <a:solidFill>
                  <a:schemeClr val="bg2">
                    <a:lumMod val="25000"/>
                  </a:schemeClr>
                </a:solidFill>
                <a:latin typeface="Arial" pitchFamily="34" charset="0"/>
                <a:cs typeface="Arial" pitchFamily="34" charset="0"/>
              </a:rPr>
              <a:t>گنبد چوبی</a:t>
            </a:r>
          </a:p>
          <a:p>
            <a:pPr algn="r" rtl="1">
              <a:lnSpc>
                <a:spcPct val="150000"/>
              </a:lnSpc>
            </a:pPr>
            <a:r>
              <a:rPr lang="fa-IR" sz="2000" i="1" dirty="0" smtClean="0">
                <a:solidFill>
                  <a:schemeClr val="bg2">
                    <a:lumMod val="25000"/>
                  </a:schemeClr>
                </a:solidFill>
                <a:latin typeface="Arial" pitchFamily="34" charset="0"/>
                <a:cs typeface="Arial" pitchFamily="34" charset="0"/>
              </a:rPr>
              <a:t>مناره های سنگی 3 طبقه</a:t>
            </a:r>
          </a:p>
          <a:p>
            <a:pPr algn="r" rtl="1">
              <a:lnSpc>
                <a:spcPct val="150000"/>
              </a:lnSpc>
            </a:pPr>
            <a:endParaRPr lang="en-US" sz="2000" i="1" dirty="0" smtClean="0">
              <a:solidFill>
                <a:schemeClr val="bg2">
                  <a:lumMod val="25000"/>
                </a:schemeClr>
              </a:solidFill>
              <a:latin typeface="Arial" pitchFamily="34" charset="0"/>
              <a:cs typeface="Arial" pitchFamily="34" charset="0"/>
            </a:endParaRPr>
          </a:p>
          <a:p>
            <a:pPr algn="r" rtl="1">
              <a:lnSpc>
                <a:spcPct val="150000"/>
              </a:lnSpc>
            </a:pPr>
            <a:endParaRPr lang="fa-IR" sz="2000" i="1" dirty="0">
              <a:solidFill>
                <a:schemeClr val="bg2">
                  <a:lumMod val="25000"/>
                </a:schemeClr>
              </a:solidFill>
              <a:latin typeface="Arial" pitchFamily="34" charset="0"/>
              <a:cs typeface="Arial" pitchFamily="34" charset="0"/>
            </a:endParaRPr>
          </a:p>
        </p:txBody>
      </p:sp>
      <p:pic>
        <p:nvPicPr>
          <p:cNvPr id="10243" name="Picture 3" descr="C:\Documents and Settings\admin\Desktop\ax\ناصر3.jpg"/>
          <p:cNvPicPr>
            <a:picLocks noChangeAspect="1" noChangeArrowheads="1"/>
          </p:cNvPicPr>
          <p:nvPr/>
        </p:nvPicPr>
        <p:blipFill>
          <a:blip r:embed="rId2"/>
          <a:srcRect/>
          <a:stretch>
            <a:fillRect/>
          </a:stretch>
        </p:blipFill>
        <p:spPr bwMode="auto">
          <a:xfrm>
            <a:off x="838200" y="2819400"/>
            <a:ext cx="4216400" cy="3162300"/>
          </a:xfrm>
          <a:prstGeom prst="rect">
            <a:avLst/>
          </a:prstGeom>
          <a:noFill/>
          <a:ln w="50800">
            <a:solidFill>
              <a:schemeClr val="bg2">
                <a:lumMod val="50000"/>
              </a:schemeClr>
            </a:solidFill>
          </a:ln>
          <a:effectLst>
            <a:outerShdw blurRad="279400" dist="50800" dir="5400000" sx="105000" sy="105000" algn="ctr" rotWithShape="0">
              <a:srgbClr val="000000">
                <a:alpha val="62000"/>
              </a:srgbClr>
            </a:out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0243"/>
                                        </p:tgtEl>
                                        <p:attrNameLst>
                                          <p:attrName>style.visibility</p:attrName>
                                        </p:attrNameLst>
                                      </p:cBhvr>
                                      <p:to>
                                        <p:strVal val="visible"/>
                                      </p:to>
                                    </p:set>
                                    <p:animEffect transition="in" filter="blinds(horizontal)">
                                      <p:cBhvr>
                                        <p:cTn id="7" dur="500"/>
                                        <p:tgtEl>
                                          <p:spTgt spid="102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a:r>
              <a:rPr lang="fa-IR" sz="2800" b="1" i="1" dirty="0" smtClean="0">
                <a:solidFill>
                  <a:schemeClr val="bg2">
                    <a:lumMod val="50000"/>
                  </a:schemeClr>
                </a:solidFill>
                <a:latin typeface="Arial" pitchFamily="34" charset="0"/>
                <a:cs typeface="Arial" pitchFamily="34" charset="0"/>
              </a:rPr>
              <a:t>مسجد سلطان نظير (سال 1296)</a:t>
            </a:r>
            <a:endParaRPr lang="fa-IR" sz="2800" b="1" i="1" dirty="0">
              <a:solidFill>
                <a:schemeClr val="bg2">
                  <a:lumMod val="50000"/>
                </a:schemeClr>
              </a:solidFill>
              <a:latin typeface="Arial" pitchFamily="34" charset="0"/>
              <a:cs typeface="Arial" pitchFamily="34" charset="0"/>
            </a:endParaRPr>
          </a:p>
        </p:txBody>
      </p:sp>
      <p:sp>
        <p:nvSpPr>
          <p:cNvPr id="4" name="TextBox 3"/>
          <p:cNvSpPr txBox="1"/>
          <p:nvPr/>
        </p:nvSpPr>
        <p:spPr>
          <a:xfrm>
            <a:off x="4876800" y="2362200"/>
            <a:ext cx="3810000" cy="400110"/>
          </a:xfrm>
          <a:prstGeom prst="rect">
            <a:avLst/>
          </a:prstGeom>
          <a:noFill/>
        </p:spPr>
        <p:txBody>
          <a:bodyPr wrap="square" rtlCol="1">
            <a:spAutoFit/>
          </a:bodyPr>
          <a:lstStyle/>
          <a:p>
            <a:pPr algn="r" rtl="1">
              <a:buFont typeface="Arial" pitchFamily="34" charset="0"/>
              <a:buChar char="•"/>
            </a:pPr>
            <a:r>
              <a:rPr lang="fa-IR" sz="2000" i="1" dirty="0" smtClean="0">
                <a:solidFill>
                  <a:schemeClr val="bg2">
                    <a:lumMod val="25000"/>
                  </a:schemeClr>
                </a:solidFill>
                <a:latin typeface="Arial" pitchFamily="34" charset="0"/>
                <a:cs typeface="Arial" pitchFamily="34" charset="0"/>
              </a:rPr>
              <a:t>  دومين مسجد چهار ايواني در مصر</a:t>
            </a:r>
            <a:endParaRPr lang="fa-IR" sz="2000" i="1" dirty="0">
              <a:solidFill>
                <a:schemeClr val="bg2">
                  <a:lumMod val="25000"/>
                </a:schemeClr>
              </a:solidFill>
              <a:latin typeface="Arial" pitchFamily="34" charset="0"/>
              <a:cs typeface="Arial" pitchFamily="34" charset="0"/>
            </a:endParaRPr>
          </a:p>
        </p:txBody>
      </p:sp>
      <p:sp>
        <p:nvSpPr>
          <p:cNvPr id="5" name="TextBox 4"/>
          <p:cNvSpPr txBox="1"/>
          <p:nvPr/>
        </p:nvSpPr>
        <p:spPr>
          <a:xfrm>
            <a:off x="3429000" y="3048000"/>
            <a:ext cx="5257800" cy="1631216"/>
          </a:xfrm>
          <a:prstGeom prst="rect">
            <a:avLst/>
          </a:prstGeom>
          <a:noFill/>
        </p:spPr>
        <p:txBody>
          <a:bodyPr wrap="square" rtlCol="1">
            <a:spAutoFit/>
          </a:bodyPr>
          <a:lstStyle/>
          <a:p>
            <a:pPr algn="r" rtl="1">
              <a:buFont typeface="Arial" pitchFamily="34" charset="0"/>
              <a:buChar char="•"/>
            </a:pPr>
            <a:r>
              <a:rPr lang="fa-IR" sz="2000" i="1" dirty="0" smtClean="0">
                <a:solidFill>
                  <a:schemeClr val="bg2">
                    <a:lumMod val="25000"/>
                  </a:schemeClr>
                </a:solidFill>
                <a:latin typeface="Arial" pitchFamily="34" charset="0"/>
                <a:cs typeface="Arial" pitchFamily="34" charset="0"/>
              </a:rPr>
              <a:t>  داراي ورودي بزرگ مقرنس كاري شده با</a:t>
            </a:r>
            <a:endParaRPr lang="en-US" sz="2000" i="1" dirty="0" smtClean="0">
              <a:solidFill>
                <a:schemeClr val="bg2">
                  <a:lumMod val="25000"/>
                </a:schemeClr>
              </a:solidFill>
              <a:latin typeface="Arial" pitchFamily="34" charset="0"/>
              <a:cs typeface="Arial" pitchFamily="34" charset="0"/>
            </a:endParaRPr>
          </a:p>
          <a:p>
            <a:pPr algn="r" rtl="1"/>
            <a:r>
              <a:rPr lang="en-US" sz="2000" i="1" dirty="0" smtClean="0">
                <a:solidFill>
                  <a:schemeClr val="bg2">
                    <a:lumMod val="25000"/>
                  </a:schemeClr>
                </a:solidFill>
                <a:latin typeface="Arial" pitchFamily="34" charset="0"/>
                <a:cs typeface="Arial" pitchFamily="34" charset="0"/>
              </a:rPr>
              <a:t>.</a:t>
            </a:r>
            <a:r>
              <a:rPr lang="fa-IR" sz="2000" i="1" dirty="0" smtClean="0">
                <a:solidFill>
                  <a:schemeClr val="bg2">
                    <a:lumMod val="25000"/>
                  </a:schemeClr>
                </a:solidFill>
                <a:latin typeface="Arial" pitchFamily="34" charset="0"/>
                <a:cs typeface="Arial" pitchFamily="34" charset="0"/>
              </a:rPr>
              <a:t>ارتفاعي بيش از 20 متر</a:t>
            </a:r>
          </a:p>
          <a:p>
            <a:pPr algn="r" rtl="1"/>
            <a:r>
              <a:rPr lang="fa-IR" sz="2000" i="1" dirty="0" smtClean="0">
                <a:solidFill>
                  <a:schemeClr val="bg2">
                    <a:lumMod val="25000"/>
                  </a:schemeClr>
                </a:solidFill>
                <a:latin typeface="Arial" pitchFamily="34" charset="0"/>
                <a:cs typeface="Arial" pitchFamily="34" charset="0"/>
              </a:rPr>
              <a:t> </a:t>
            </a:r>
          </a:p>
          <a:p>
            <a:pPr algn="r" rtl="1">
              <a:buFont typeface="Arial" pitchFamily="34" charset="0"/>
              <a:buChar char="•"/>
            </a:pPr>
            <a:r>
              <a:rPr lang="fa-IR" sz="2000" i="1" dirty="0" smtClean="0">
                <a:solidFill>
                  <a:schemeClr val="bg2">
                    <a:lumMod val="25000"/>
                  </a:schemeClr>
                </a:solidFill>
                <a:latin typeface="Arial" pitchFamily="34" charset="0"/>
                <a:cs typeface="Arial" pitchFamily="34" charset="0"/>
              </a:rPr>
              <a:t>  پيشاني بالاي سردر عظيم آن نيز در ارتفاع </a:t>
            </a:r>
          </a:p>
          <a:p>
            <a:pPr algn="r" rtl="1"/>
            <a:r>
              <a:rPr lang="en-US" sz="2000" i="1" dirty="0" smtClean="0">
                <a:solidFill>
                  <a:schemeClr val="bg2">
                    <a:lumMod val="25000"/>
                  </a:schemeClr>
                </a:solidFill>
                <a:latin typeface="Arial" pitchFamily="34" charset="0"/>
                <a:cs typeface="Arial" pitchFamily="34" charset="0"/>
              </a:rPr>
              <a:t>.</a:t>
            </a:r>
            <a:r>
              <a:rPr lang="fa-IR" sz="2000" i="1" dirty="0" smtClean="0">
                <a:solidFill>
                  <a:schemeClr val="bg2">
                    <a:lumMod val="25000"/>
                  </a:schemeClr>
                </a:solidFill>
                <a:latin typeface="Arial" pitchFamily="34" charset="0"/>
                <a:cs typeface="Arial" pitchFamily="34" charset="0"/>
              </a:rPr>
              <a:t>35 متري از سطح زمين قرار گرفته است </a:t>
            </a:r>
            <a:endParaRPr lang="fa-IR" sz="2000" i="1" dirty="0">
              <a:solidFill>
                <a:schemeClr val="bg2">
                  <a:lumMod val="25000"/>
                </a:schemeClr>
              </a:solidFill>
              <a:latin typeface="Arial" pitchFamily="34" charset="0"/>
              <a:cs typeface="Arial" pitchFamily="34" charset="0"/>
            </a:endParaRPr>
          </a:p>
        </p:txBody>
      </p:sp>
      <p:pic>
        <p:nvPicPr>
          <p:cNvPr id="23554" name="Picture 2" descr="F:\New Folder\s.k.jpg"/>
          <p:cNvPicPr>
            <a:picLocks noGrp="1" noChangeAspect="1" noChangeArrowheads="1"/>
          </p:cNvPicPr>
          <p:nvPr>
            <p:ph idx="1"/>
          </p:nvPr>
        </p:nvPicPr>
        <p:blipFill>
          <a:blip r:embed="rId3"/>
          <a:srcRect/>
          <a:stretch>
            <a:fillRect/>
          </a:stretch>
        </p:blipFill>
        <p:spPr bwMode="auto">
          <a:xfrm>
            <a:off x="609600" y="1447800"/>
            <a:ext cx="3394472" cy="4525963"/>
          </a:xfrm>
          <a:prstGeom prst="rect">
            <a:avLst/>
          </a:prstGeom>
          <a:noFill/>
          <a:ln w="50800">
            <a:solidFill>
              <a:schemeClr val="bg2">
                <a:lumMod val="50000"/>
              </a:schemeClr>
            </a:solidFill>
          </a:ln>
          <a:effectLst>
            <a:outerShdw blurRad="228600" dist="50800" dir="5400000" sx="113000" sy="113000" algn="ctr" rotWithShape="0">
              <a:srgbClr val="000000">
                <a:alpha val="47000"/>
              </a:srgbClr>
            </a:out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3554"/>
                                        </p:tgtEl>
                                        <p:attrNameLst>
                                          <p:attrName>style.visibility</p:attrName>
                                        </p:attrNameLst>
                                      </p:cBhvr>
                                      <p:to>
                                        <p:strVal val="visible"/>
                                      </p:to>
                                    </p:set>
                                    <p:animEffect transition="in" filter="blinds(horizontal)">
                                      <p:cBhvr>
                                        <p:cTn id="7" dur="500"/>
                                        <p:tgtEl>
                                          <p:spTgt spid="235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rtl="1"/>
            <a:r>
              <a:rPr lang="fa-IR" sz="3200" i="1" dirty="0" smtClean="0">
                <a:solidFill>
                  <a:schemeClr val="bg2">
                    <a:lumMod val="50000"/>
                  </a:schemeClr>
                </a:solidFill>
                <a:latin typeface="Arial" pitchFamily="34" charset="0"/>
                <a:cs typeface="Arial" pitchFamily="34" charset="0"/>
              </a:rPr>
              <a:t>مجتمع سلار و سنجر (1303).م</a:t>
            </a:r>
            <a:endParaRPr lang="fa-IR" sz="3200" i="1" dirty="0">
              <a:solidFill>
                <a:schemeClr val="bg2">
                  <a:lumMod val="50000"/>
                </a:schemeClr>
              </a:solidFill>
              <a:latin typeface="Arial" pitchFamily="34" charset="0"/>
              <a:cs typeface="Arial" pitchFamily="34" charset="0"/>
            </a:endParaRPr>
          </a:p>
        </p:txBody>
      </p:sp>
      <p:pic>
        <p:nvPicPr>
          <p:cNvPr id="8195" name="Picture 3" descr="C:\Documents and Settings\admin\Desktop\mesr22\New Folder\3.jpg"/>
          <p:cNvPicPr>
            <a:picLocks noGrp="1" noChangeAspect="1" noChangeArrowheads="1"/>
          </p:cNvPicPr>
          <p:nvPr>
            <p:ph idx="1"/>
          </p:nvPr>
        </p:nvPicPr>
        <p:blipFill>
          <a:blip r:embed="rId2"/>
          <a:srcRect/>
          <a:stretch>
            <a:fillRect/>
          </a:stretch>
        </p:blipFill>
        <p:spPr bwMode="auto">
          <a:xfrm>
            <a:off x="2209800" y="1447800"/>
            <a:ext cx="4191000" cy="4707951"/>
          </a:xfrm>
          <a:prstGeom prst="rect">
            <a:avLst/>
          </a:prstGeom>
          <a:noFill/>
          <a:ln w="50800">
            <a:solidFill>
              <a:schemeClr val="bg2">
                <a:lumMod val="50000"/>
              </a:schemeClr>
            </a:solidFill>
          </a:ln>
          <a:effectLst>
            <a:outerShdw blurRad="215900" dist="50800" dir="5400000" sx="102000" sy="102000" algn="ctr" rotWithShape="0">
              <a:srgbClr val="000000">
                <a:alpha val="79000"/>
              </a:srgbClr>
            </a:out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8195"/>
                                        </p:tgtEl>
                                        <p:attrNameLst>
                                          <p:attrName>style.visibility</p:attrName>
                                        </p:attrNameLst>
                                      </p:cBhvr>
                                      <p:to>
                                        <p:strVal val="visible"/>
                                      </p:to>
                                    </p:set>
                                    <p:animEffect transition="in" filter="blinds(horizontal)">
                                      <p:cBhvr>
                                        <p:cTn id="7" dur="1000"/>
                                        <p:tgtEl>
                                          <p:spTgt spid="81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28600" y="1981200"/>
            <a:ext cx="4572000" cy="1881990"/>
          </a:xfrm>
          <a:prstGeom prst="rect">
            <a:avLst/>
          </a:prstGeom>
        </p:spPr>
        <p:txBody>
          <a:bodyPr>
            <a:spAutoFit/>
          </a:bodyPr>
          <a:lstStyle/>
          <a:p>
            <a:pPr algn="r" rtl="1">
              <a:lnSpc>
                <a:spcPct val="150000"/>
              </a:lnSpc>
            </a:pPr>
            <a:r>
              <a:rPr lang="fa-IR" sz="2000" i="1" dirty="0" smtClean="0">
                <a:latin typeface="Arial" pitchFamily="34" charset="0"/>
                <a:cs typeface="Arial" pitchFamily="34" charset="0"/>
              </a:rPr>
              <a:t>بنا شده بر روی شیب </a:t>
            </a:r>
          </a:p>
          <a:p>
            <a:pPr algn="r" rtl="1">
              <a:lnSpc>
                <a:spcPct val="150000"/>
              </a:lnSpc>
            </a:pPr>
            <a:r>
              <a:rPr lang="fa-IR" sz="2000" i="1" dirty="0" smtClean="0">
                <a:latin typeface="Arial" pitchFamily="34" charset="0"/>
                <a:cs typeface="Arial" pitchFamily="34" charset="0"/>
              </a:rPr>
              <a:t>طراحی مناره 3 طبقه </a:t>
            </a:r>
          </a:p>
          <a:p>
            <a:pPr algn="r" rtl="1">
              <a:lnSpc>
                <a:spcPct val="150000"/>
              </a:lnSpc>
            </a:pPr>
            <a:r>
              <a:rPr lang="fa-IR" sz="2000" i="1" dirty="0" smtClean="0">
                <a:latin typeface="Arial" pitchFamily="34" charset="0"/>
                <a:cs typeface="Arial" pitchFamily="34" charset="0"/>
              </a:rPr>
              <a:t>ساخت گنبد سنگی برای اولین بار در قاهره</a:t>
            </a:r>
          </a:p>
          <a:p>
            <a:pPr algn="r" rtl="1">
              <a:lnSpc>
                <a:spcPct val="150000"/>
              </a:lnSpc>
            </a:pPr>
            <a:endParaRPr lang="en-US" sz="2000" i="1" dirty="0">
              <a:latin typeface="Arial" pitchFamily="34" charset="0"/>
              <a:cs typeface="Arial" pitchFamily="34" charset="0"/>
            </a:endParaRPr>
          </a:p>
        </p:txBody>
      </p:sp>
      <p:pic>
        <p:nvPicPr>
          <p:cNvPr id="9218" name="Picture 2" descr="C:\Documents and Settings\admin\Desktop\ax\سلار.jpg"/>
          <p:cNvPicPr>
            <a:picLocks noGrp="1" noChangeAspect="1" noChangeArrowheads="1"/>
          </p:cNvPicPr>
          <p:nvPr>
            <p:ph idx="1"/>
          </p:nvPr>
        </p:nvPicPr>
        <p:blipFill>
          <a:blip r:embed="rId2"/>
          <a:srcRect/>
          <a:stretch>
            <a:fillRect/>
          </a:stretch>
        </p:blipFill>
        <p:spPr bwMode="auto">
          <a:xfrm>
            <a:off x="4572000" y="990600"/>
            <a:ext cx="3407899" cy="4343400"/>
          </a:xfrm>
          <a:prstGeom prst="rect">
            <a:avLst/>
          </a:prstGeom>
          <a:noFill/>
          <a:ln w="50800">
            <a:solidFill>
              <a:schemeClr val="bg2">
                <a:lumMod val="25000"/>
              </a:schemeClr>
            </a:solidFill>
          </a:ln>
          <a:effectLst>
            <a:outerShdw blurRad="469900" dist="50800" dir="5400000" sx="106000" sy="106000" algn="ctr" rotWithShape="0">
              <a:srgbClr val="000000">
                <a:alpha val="66000"/>
              </a:srgbClr>
            </a:out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218"/>
                                        </p:tgtEl>
                                        <p:attrNameLst>
                                          <p:attrName>style.visibility</p:attrName>
                                        </p:attrNameLst>
                                      </p:cBhvr>
                                      <p:to>
                                        <p:strVal val="visible"/>
                                      </p:to>
                                    </p:set>
                                    <p:animEffect transition="in" filter="blinds(horizontal)">
                                      <p:cBhvr>
                                        <p:cTn id="7" dur="2000"/>
                                        <p:tgtEl>
                                          <p:spTgt spid="92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7467600" cy="1143000"/>
          </a:xfrm>
        </p:spPr>
        <p:txBody>
          <a:bodyPr>
            <a:normAutofit/>
          </a:bodyPr>
          <a:lstStyle/>
          <a:p>
            <a:pPr algn="r" rtl="1"/>
            <a:r>
              <a:rPr lang="fa-IR" sz="3200" i="1" dirty="0" smtClean="0">
                <a:solidFill>
                  <a:schemeClr val="bg2">
                    <a:lumMod val="50000"/>
                  </a:schemeClr>
                </a:solidFill>
                <a:latin typeface="Arial" pitchFamily="34" charset="0"/>
                <a:cs typeface="Arial" pitchFamily="34" charset="0"/>
              </a:rPr>
              <a:t>مجتمع سلطان حسن(1354-1361).م</a:t>
            </a:r>
            <a:br>
              <a:rPr lang="fa-IR" sz="3200" i="1" dirty="0" smtClean="0">
                <a:solidFill>
                  <a:schemeClr val="bg2">
                    <a:lumMod val="50000"/>
                  </a:schemeClr>
                </a:solidFill>
                <a:latin typeface="Arial" pitchFamily="34" charset="0"/>
                <a:cs typeface="Arial" pitchFamily="34" charset="0"/>
              </a:rPr>
            </a:br>
            <a:endParaRPr lang="fa-IR" sz="3200" i="1" dirty="0">
              <a:solidFill>
                <a:schemeClr val="bg2">
                  <a:lumMod val="50000"/>
                </a:schemeClr>
              </a:solidFill>
              <a:latin typeface="Arial" pitchFamily="34" charset="0"/>
              <a:cs typeface="Arial" pitchFamily="34" charset="0"/>
            </a:endParaRPr>
          </a:p>
        </p:txBody>
      </p:sp>
      <p:sp>
        <p:nvSpPr>
          <p:cNvPr id="3" name="Content Placeholder 2"/>
          <p:cNvSpPr>
            <a:spLocks noGrp="1"/>
          </p:cNvSpPr>
          <p:nvPr>
            <p:ph idx="1"/>
          </p:nvPr>
        </p:nvSpPr>
        <p:spPr/>
        <p:txBody>
          <a:bodyPr>
            <a:normAutofit/>
          </a:bodyPr>
          <a:lstStyle/>
          <a:p>
            <a:pPr algn="r" rtl="1">
              <a:lnSpc>
                <a:spcPct val="150000"/>
              </a:lnSpc>
            </a:pPr>
            <a:endParaRPr lang="fa-IR" sz="2000" i="1" dirty="0">
              <a:solidFill>
                <a:schemeClr val="bg2">
                  <a:lumMod val="25000"/>
                </a:schemeClr>
              </a:solidFill>
              <a:latin typeface="Arial" pitchFamily="34" charset="0"/>
              <a:cs typeface="Arial" pitchFamily="34" charset="0"/>
            </a:endParaRPr>
          </a:p>
        </p:txBody>
      </p:sp>
      <p:pic>
        <p:nvPicPr>
          <p:cNvPr id="11266" name="Picture 2" descr="C:\Documents and Settings\admin\Desktop\mesr22\New Folder\DSC01208.JPG"/>
          <p:cNvPicPr>
            <a:picLocks noChangeAspect="1" noChangeArrowheads="1"/>
          </p:cNvPicPr>
          <p:nvPr/>
        </p:nvPicPr>
        <p:blipFill>
          <a:blip r:embed="rId2"/>
          <a:srcRect/>
          <a:stretch>
            <a:fillRect/>
          </a:stretch>
        </p:blipFill>
        <p:spPr bwMode="auto">
          <a:xfrm>
            <a:off x="1752600" y="1447800"/>
            <a:ext cx="5791200" cy="4343400"/>
          </a:xfrm>
          <a:prstGeom prst="rect">
            <a:avLst/>
          </a:prstGeom>
          <a:noFill/>
          <a:ln w="50800">
            <a:solidFill>
              <a:schemeClr val="bg2">
                <a:lumMod val="50000"/>
              </a:schemeClr>
            </a:solidFill>
          </a:ln>
          <a:effectLst>
            <a:outerShdw blurRad="406400" dist="50800" dir="5400000" sx="106000" sy="106000" algn="ctr" rotWithShape="0">
              <a:srgbClr val="000000">
                <a:alpha val="58000"/>
              </a:srgbClr>
            </a:out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1266"/>
                                        </p:tgtEl>
                                        <p:attrNameLst>
                                          <p:attrName>style.visibility</p:attrName>
                                        </p:attrNameLst>
                                      </p:cBhvr>
                                      <p:to>
                                        <p:strVal val="visible"/>
                                      </p:to>
                                    </p:set>
                                    <p:animEffect transition="in" filter="blinds(horizontal)">
                                      <p:cBhvr>
                                        <p:cTn id="7" dur="1000"/>
                                        <p:tgtEl>
                                          <p:spTgt spid="112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E:\New Folder (2)\soltan hasan.jpg"/>
          <p:cNvPicPr>
            <a:picLocks noGrp="1" noChangeAspect="1" noChangeArrowheads="1"/>
          </p:cNvPicPr>
          <p:nvPr>
            <p:ph idx="1"/>
          </p:nvPr>
        </p:nvPicPr>
        <p:blipFill>
          <a:blip r:embed="rId2"/>
          <a:srcRect/>
          <a:stretch>
            <a:fillRect/>
          </a:stretch>
        </p:blipFill>
        <p:spPr bwMode="auto">
          <a:xfrm>
            <a:off x="1371600" y="2057400"/>
            <a:ext cx="6172200" cy="4299966"/>
          </a:xfrm>
          <a:prstGeom prst="rect">
            <a:avLst/>
          </a:prstGeom>
          <a:noFill/>
          <a:ln w="50800">
            <a:solidFill>
              <a:schemeClr val="bg2">
                <a:lumMod val="50000"/>
              </a:schemeClr>
            </a:solidFill>
          </a:ln>
          <a:effectLst>
            <a:outerShdw blurRad="368300" dist="50800" dir="5400000" sx="101000" sy="101000" algn="ctr" rotWithShape="0">
              <a:srgbClr val="000000">
                <a:alpha val="58000"/>
              </a:srgbClr>
            </a:outerShdw>
          </a:effectLst>
        </p:spPr>
      </p:pic>
      <p:sp>
        <p:nvSpPr>
          <p:cNvPr id="5" name="Rectangle 4"/>
          <p:cNvSpPr/>
          <p:nvPr/>
        </p:nvSpPr>
        <p:spPr>
          <a:xfrm>
            <a:off x="3048000" y="609600"/>
            <a:ext cx="4572000" cy="1323439"/>
          </a:xfrm>
          <a:prstGeom prst="rect">
            <a:avLst/>
          </a:prstGeom>
        </p:spPr>
        <p:txBody>
          <a:bodyPr>
            <a:spAutoFit/>
          </a:bodyPr>
          <a:lstStyle/>
          <a:p>
            <a:pPr algn="r" rtl="1">
              <a:buFont typeface="Arial" pitchFamily="34" charset="0"/>
              <a:buChar char="•"/>
            </a:pPr>
            <a:r>
              <a:rPr lang="fa-IR" sz="2000" i="1" dirty="0" smtClean="0">
                <a:solidFill>
                  <a:schemeClr val="bg2">
                    <a:lumMod val="25000"/>
                  </a:schemeClr>
                </a:solidFill>
                <a:latin typeface="Arial" pitchFamily="34" charset="0"/>
                <a:cs typeface="Arial" pitchFamily="34" charset="0"/>
              </a:rPr>
              <a:t> در اين مدرسه نيز مانند ساير مدرسه هايي كه قبل ازآن در مصر ساخته شده با دقت و مهارت خاصي از ايجاد هر نوع ورودي مستقيمي در مقابل هر يك از ايوانها خودداري گرديده است .</a:t>
            </a:r>
            <a:endParaRPr lang="fa-IR" sz="2000" i="1" dirty="0">
              <a:solidFill>
                <a:schemeClr val="bg2">
                  <a:lumMod val="25000"/>
                </a:schemeClr>
              </a:solidFill>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a:r>
              <a:rPr lang="fa-IR" sz="3200" b="1" i="1" dirty="0" smtClean="0">
                <a:solidFill>
                  <a:schemeClr val="bg2">
                    <a:lumMod val="50000"/>
                  </a:schemeClr>
                </a:solidFill>
                <a:latin typeface="Arial" pitchFamily="34" charset="0"/>
                <a:cs typeface="Arial" pitchFamily="34" charset="0"/>
              </a:rPr>
              <a:t>مدرسه سلطان حسن (سال 1356-1362)</a:t>
            </a:r>
            <a:endParaRPr lang="fa-IR" sz="3200" b="1" i="1" dirty="0">
              <a:solidFill>
                <a:schemeClr val="bg2">
                  <a:lumMod val="50000"/>
                </a:schemeClr>
              </a:solidFill>
              <a:latin typeface="Arial" pitchFamily="34" charset="0"/>
              <a:cs typeface="Arial" pitchFamily="34" charset="0"/>
            </a:endParaRPr>
          </a:p>
        </p:txBody>
      </p:sp>
      <p:sp>
        <p:nvSpPr>
          <p:cNvPr id="5" name="TextBox 4"/>
          <p:cNvSpPr txBox="1"/>
          <p:nvPr/>
        </p:nvSpPr>
        <p:spPr>
          <a:xfrm>
            <a:off x="5105400" y="1524000"/>
            <a:ext cx="3124200" cy="2554545"/>
          </a:xfrm>
          <a:prstGeom prst="rect">
            <a:avLst/>
          </a:prstGeom>
          <a:noFill/>
        </p:spPr>
        <p:txBody>
          <a:bodyPr wrap="square" rtlCol="1">
            <a:spAutoFit/>
          </a:bodyPr>
          <a:lstStyle/>
          <a:p>
            <a:pPr algn="r" rtl="1">
              <a:buFont typeface="Arial" pitchFamily="34" charset="0"/>
              <a:buChar char="•"/>
            </a:pPr>
            <a:r>
              <a:rPr lang="fa-IR" sz="2000" i="1" dirty="0" smtClean="0">
                <a:solidFill>
                  <a:schemeClr val="bg2">
                    <a:lumMod val="25000"/>
                  </a:schemeClr>
                </a:solidFill>
                <a:latin typeface="Arial" pitchFamily="34" charset="0"/>
                <a:cs typeface="Arial" pitchFamily="34" charset="0"/>
              </a:rPr>
              <a:t> داراي طرح صليبي چهار ايواني با ابعاد بزرگ </a:t>
            </a:r>
          </a:p>
          <a:p>
            <a:pPr algn="r" rtl="1">
              <a:buFont typeface="Arial" pitchFamily="34" charset="0"/>
              <a:buChar char="•"/>
            </a:pPr>
            <a:endParaRPr lang="fa-IR" sz="2000" i="1" dirty="0" smtClean="0">
              <a:solidFill>
                <a:schemeClr val="bg2">
                  <a:lumMod val="25000"/>
                </a:schemeClr>
              </a:solidFill>
              <a:latin typeface="Arial" pitchFamily="34" charset="0"/>
              <a:cs typeface="Arial" pitchFamily="34" charset="0"/>
            </a:endParaRPr>
          </a:p>
          <a:p>
            <a:pPr algn="r" rtl="1">
              <a:buFont typeface="Arial" pitchFamily="34" charset="0"/>
              <a:buChar char="•"/>
            </a:pPr>
            <a:endParaRPr lang="fa-IR" sz="2000" i="1" dirty="0" smtClean="0">
              <a:solidFill>
                <a:schemeClr val="bg2">
                  <a:lumMod val="25000"/>
                </a:schemeClr>
              </a:solidFill>
              <a:latin typeface="Arial" pitchFamily="34" charset="0"/>
              <a:cs typeface="Arial" pitchFamily="34" charset="0"/>
            </a:endParaRPr>
          </a:p>
          <a:p>
            <a:pPr algn="r" rtl="1">
              <a:buFont typeface="Arial" pitchFamily="34" charset="0"/>
              <a:buChar char="•"/>
            </a:pPr>
            <a:r>
              <a:rPr lang="fa-IR" sz="2000" i="1" dirty="0" smtClean="0">
                <a:solidFill>
                  <a:schemeClr val="bg2">
                    <a:lumMod val="25000"/>
                  </a:schemeClr>
                </a:solidFill>
                <a:latin typeface="Arial" pitchFamily="34" charset="0"/>
                <a:cs typeface="Arial" pitchFamily="34" charset="0"/>
              </a:rPr>
              <a:t> هر يك از اضلاع صحن آن بيشتر از 30متر طول دارد . </a:t>
            </a:r>
          </a:p>
          <a:p>
            <a:pPr algn="r" rtl="1">
              <a:buFont typeface="Arial" pitchFamily="34" charset="0"/>
              <a:buChar char="•"/>
            </a:pPr>
            <a:endParaRPr lang="fa-IR" sz="2000" i="1" dirty="0" smtClean="0">
              <a:solidFill>
                <a:schemeClr val="bg2">
                  <a:lumMod val="25000"/>
                </a:schemeClr>
              </a:solidFill>
              <a:latin typeface="Arial" pitchFamily="34" charset="0"/>
              <a:cs typeface="Arial" pitchFamily="34" charset="0"/>
            </a:endParaRPr>
          </a:p>
          <a:p>
            <a:pPr algn="r" rtl="1">
              <a:buFont typeface="Arial" pitchFamily="34" charset="0"/>
              <a:buChar char="•"/>
            </a:pPr>
            <a:endParaRPr lang="fa-IR" sz="2000" i="1" dirty="0" smtClean="0">
              <a:solidFill>
                <a:schemeClr val="bg2">
                  <a:lumMod val="25000"/>
                </a:schemeClr>
              </a:solidFill>
              <a:latin typeface="Arial" pitchFamily="34" charset="0"/>
              <a:cs typeface="Arial" pitchFamily="34" charset="0"/>
            </a:endParaRPr>
          </a:p>
        </p:txBody>
      </p:sp>
      <p:pic>
        <p:nvPicPr>
          <p:cNvPr id="5123" name="Picture 3" descr="C:\Documents and Settings\admin\Desktop\ax\سلطان حسن2.jpg"/>
          <p:cNvPicPr>
            <a:picLocks noChangeAspect="1" noChangeArrowheads="1"/>
          </p:cNvPicPr>
          <p:nvPr/>
        </p:nvPicPr>
        <p:blipFill>
          <a:blip r:embed="rId2"/>
          <a:srcRect/>
          <a:stretch>
            <a:fillRect/>
          </a:stretch>
        </p:blipFill>
        <p:spPr bwMode="auto">
          <a:xfrm>
            <a:off x="838200" y="1186069"/>
            <a:ext cx="3581400" cy="4126397"/>
          </a:xfrm>
          <a:prstGeom prst="rect">
            <a:avLst/>
          </a:prstGeom>
          <a:noFill/>
          <a:ln w="50800">
            <a:solidFill>
              <a:schemeClr val="bg2">
                <a:lumMod val="50000"/>
              </a:schemeClr>
            </a:solidFill>
          </a:ln>
          <a:effectLst>
            <a:outerShdw blurRad="254000" dist="50800" dir="5400000" sx="111000" sy="111000" algn="ctr" rotWithShape="0">
              <a:srgbClr val="000000">
                <a:alpha val="43137"/>
              </a:srgbClr>
            </a:out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123"/>
                                        </p:tgtEl>
                                        <p:attrNameLst>
                                          <p:attrName>style.visibility</p:attrName>
                                        </p:attrNameLst>
                                      </p:cBhvr>
                                      <p:to>
                                        <p:strVal val="visible"/>
                                      </p:to>
                                    </p:set>
                                    <p:animEffect transition="in" filter="blinds(horizontal)">
                                      <p:cBhvr>
                                        <p:cTn id="7" dur="2000"/>
                                        <p:tgtEl>
                                          <p:spTgt spid="51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algn="r" rtl="1">
              <a:lnSpc>
                <a:spcPct val="150000"/>
              </a:lnSpc>
            </a:pPr>
            <a:r>
              <a:rPr lang="fa-IR" sz="2000" i="1" dirty="0" smtClean="0">
                <a:solidFill>
                  <a:schemeClr val="bg2">
                    <a:lumMod val="25000"/>
                  </a:schemeClr>
                </a:solidFill>
                <a:latin typeface="Arial" pitchFamily="34" charset="0"/>
                <a:cs typeface="Arial" pitchFamily="34" charset="0"/>
              </a:rPr>
              <a:t>سردر ورودی عظیم با 37 متر ارتفاع</a:t>
            </a:r>
          </a:p>
          <a:p>
            <a:pPr algn="r" rtl="1">
              <a:lnSpc>
                <a:spcPct val="150000"/>
              </a:lnSpc>
            </a:pPr>
            <a:r>
              <a:rPr lang="fa-IR" sz="2000" i="1" dirty="0" smtClean="0">
                <a:solidFill>
                  <a:schemeClr val="bg2">
                    <a:lumMod val="25000"/>
                  </a:schemeClr>
                </a:solidFill>
                <a:latin typeface="Arial" pitchFamily="34" charset="0"/>
                <a:cs typeface="Arial" pitchFamily="34" charset="0"/>
              </a:rPr>
              <a:t>صحن میانی مفروش با سنگ مرمر</a:t>
            </a:r>
          </a:p>
          <a:p>
            <a:pPr algn="r" rtl="1">
              <a:lnSpc>
                <a:spcPct val="150000"/>
              </a:lnSpc>
            </a:pPr>
            <a:r>
              <a:rPr lang="fa-IR" sz="2000" i="1" dirty="0" smtClean="0">
                <a:solidFill>
                  <a:schemeClr val="bg2">
                    <a:lumMod val="25000"/>
                  </a:schemeClr>
                </a:solidFill>
                <a:latin typeface="Arial" pitchFamily="34" charset="0"/>
                <a:cs typeface="Arial" pitchFamily="34" charset="0"/>
              </a:rPr>
              <a:t>طاق عظیم ایوان جنوب </a:t>
            </a:r>
            <a:r>
              <a:rPr lang="fa-IR" sz="2000" dirty="0" smtClean="0">
                <a:solidFill>
                  <a:schemeClr val="bg2">
                    <a:lumMod val="25000"/>
                  </a:schemeClr>
                </a:solidFill>
                <a:latin typeface="Arial" pitchFamily="34" charset="0"/>
                <a:cs typeface="Arial" pitchFamily="34" charset="0"/>
              </a:rPr>
              <a:t>شرقی</a:t>
            </a:r>
          </a:p>
          <a:p>
            <a:pPr algn="r" rtl="1">
              <a:lnSpc>
                <a:spcPct val="150000"/>
              </a:lnSpc>
              <a:buFontTx/>
              <a:buNone/>
            </a:pPr>
            <a:endParaRPr lang="fa-IR" sz="2000" i="1" dirty="0" smtClean="0">
              <a:solidFill>
                <a:schemeClr val="bg2">
                  <a:lumMod val="25000"/>
                </a:schemeClr>
              </a:solidFill>
              <a:latin typeface="Arial" pitchFamily="34" charset="0"/>
              <a:cs typeface="Arial" pitchFamily="34" charset="0"/>
            </a:endParaRPr>
          </a:p>
          <a:p>
            <a:pPr algn="r" rtl="1">
              <a:lnSpc>
                <a:spcPct val="150000"/>
              </a:lnSpc>
              <a:buFontTx/>
              <a:buNone/>
            </a:pPr>
            <a:endParaRPr lang="en-US" sz="2000" i="1" dirty="0" smtClean="0">
              <a:solidFill>
                <a:schemeClr val="bg2">
                  <a:lumMod val="25000"/>
                </a:schemeClr>
              </a:solidFill>
              <a:latin typeface="Arial" pitchFamily="34" charset="0"/>
              <a:cs typeface="Arial" pitchFamily="34" charset="0"/>
            </a:endParaRPr>
          </a:p>
          <a:p>
            <a:pPr algn="r" rtl="1">
              <a:lnSpc>
                <a:spcPct val="150000"/>
              </a:lnSpc>
            </a:pPr>
            <a:endParaRPr lang="fa-IR" sz="2000" i="1" dirty="0" smtClean="0">
              <a:solidFill>
                <a:schemeClr val="bg2">
                  <a:lumMod val="25000"/>
                </a:schemeClr>
              </a:solidFill>
              <a:latin typeface="Arial" pitchFamily="34" charset="0"/>
              <a:cs typeface="Arial" pitchFamily="34" charset="0"/>
            </a:endParaRPr>
          </a:p>
          <a:p>
            <a:endParaRPr lang="fa-IR" sz="2000" dirty="0"/>
          </a:p>
        </p:txBody>
      </p:sp>
      <p:pic>
        <p:nvPicPr>
          <p:cNvPr id="12290" name="Picture 2" descr="C:\Documents and Settings\admin\Desktop\mesr22\New Folder\DSC01209.JPG"/>
          <p:cNvPicPr>
            <a:picLocks noChangeAspect="1" noChangeArrowheads="1"/>
          </p:cNvPicPr>
          <p:nvPr/>
        </p:nvPicPr>
        <p:blipFill>
          <a:blip r:embed="rId2"/>
          <a:srcRect/>
          <a:stretch>
            <a:fillRect/>
          </a:stretch>
        </p:blipFill>
        <p:spPr bwMode="auto">
          <a:xfrm rot="5400000">
            <a:off x="139700" y="1670050"/>
            <a:ext cx="4216400" cy="3162300"/>
          </a:xfrm>
          <a:prstGeom prst="rect">
            <a:avLst/>
          </a:prstGeom>
          <a:noFill/>
          <a:ln w="50800">
            <a:solidFill>
              <a:schemeClr val="bg2">
                <a:lumMod val="50000"/>
              </a:schemeClr>
            </a:solidFill>
          </a:ln>
          <a:effectLst>
            <a:outerShdw blurRad="266700" dist="50800" dir="5400000" sx="108000" sy="108000" algn="ctr" rotWithShape="0">
              <a:srgbClr val="000000">
                <a:alpha val="43137"/>
              </a:srgbClr>
            </a:outerShdw>
          </a:effectLst>
        </p:spPr>
      </p:pic>
      <p:sp>
        <p:nvSpPr>
          <p:cNvPr id="5" name="TextBox 4"/>
          <p:cNvSpPr txBox="1"/>
          <p:nvPr/>
        </p:nvSpPr>
        <p:spPr>
          <a:xfrm>
            <a:off x="3276600" y="5638800"/>
            <a:ext cx="1752600" cy="400110"/>
          </a:xfrm>
          <a:prstGeom prst="rect">
            <a:avLst/>
          </a:prstGeom>
          <a:noFill/>
        </p:spPr>
        <p:txBody>
          <a:bodyPr wrap="square" rtlCol="1">
            <a:spAutoFit/>
          </a:bodyPr>
          <a:lstStyle/>
          <a:p>
            <a:r>
              <a:rPr lang="fa-IR" sz="2000" b="1" dirty="0" smtClean="0">
                <a:solidFill>
                  <a:schemeClr val="bg2">
                    <a:lumMod val="50000"/>
                  </a:schemeClr>
                </a:solidFill>
                <a:latin typeface="Arial" pitchFamily="34" charset="0"/>
                <a:cs typeface="Arial" pitchFamily="34" charset="0"/>
              </a:rPr>
              <a:t>ورودي مجتمع</a:t>
            </a:r>
            <a:endParaRPr lang="fa-IR" sz="2000" b="1" dirty="0">
              <a:solidFill>
                <a:schemeClr val="bg2">
                  <a:lumMod val="50000"/>
                </a:schemeClr>
              </a:solidFill>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2290"/>
                                        </p:tgtEl>
                                        <p:attrNameLst>
                                          <p:attrName>style.visibility</p:attrName>
                                        </p:attrNameLst>
                                      </p:cBhvr>
                                      <p:to>
                                        <p:strVal val="visible"/>
                                      </p:to>
                                    </p:set>
                                    <p:animEffect transition="in" filter="blinds(horizontal)">
                                      <p:cBhvr>
                                        <p:cTn id="7" dur="1000"/>
                                        <p:tgtEl>
                                          <p:spTgt spid="122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7467600" cy="1143000"/>
          </a:xfrm>
        </p:spPr>
        <p:txBody>
          <a:bodyPr>
            <a:normAutofit/>
          </a:bodyPr>
          <a:lstStyle/>
          <a:p>
            <a:pPr algn="r" rtl="1"/>
            <a:r>
              <a:rPr lang="fa-IR" sz="3200" i="1" dirty="0" smtClean="0">
                <a:solidFill>
                  <a:schemeClr val="bg2">
                    <a:lumMod val="50000"/>
                  </a:schemeClr>
                </a:solidFill>
                <a:latin typeface="Arial" pitchFamily="34" charset="0"/>
                <a:cs typeface="Arial" pitchFamily="34" charset="0"/>
              </a:rPr>
              <a:t>ویژگی های معماری ممالک برجی :</a:t>
            </a:r>
            <a:br>
              <a:rPr lang="fa-IR" sz="3200" i="1" dirty="0" smtClean="0">
                <a:solidFill>
                  <a:schemeClr val="bg2">
                    <a:lumMod val="50000"/>
                  </a:schemeClr>
                </a:solidFill>
                <a:latin typeface="Arial" pitchFamily="34" charset="0"/>
                <a:cs typeface="Arial" pitchFamily="34" charset="0"/>
              </a:rPr>
            </a:br>
            <a:endParaRPr lang="fa-IR" sz="3200" i="1" dirty="0">
              <a:solidFill>
                <a:schemeClr val="bg2">
                  <a:lumMod val="50000"/>
                </a:schemeClr>
              </a:solidFill>
              <a:latin typeface="Arial" pitchFamily="34" charset="0"/>
              <a:cs typeface="Arial" pitchFamily="34" charset="0"/>
            </a:endParaRPr>
          </a:p>
        </p:txBody>
      </p:sp>
      <p:sp>
        <p:nvSpPr>
          <p:cNvPr id="3" name="Content Placeholder 2"/>
          <p:cNvSpPr>
            <a:spLocks noGrp="1"/>
          </p:cNvSpPr>
          <p:nvPr>
            <p:ph idx="1"/>
          </p:nvPr>
        </p:nvSpPr>
        <p:spPr/>
        <p:txBody>
          <a:bodyPr>
            <a:normAutofit/>
          </a:bodyPr>
          <a:lstStyle/>
          <a:p>
            <a:pPr algn="r" rtl="1">
              <a:lnSpc>
                <a:spcPct val="150000"/>
              </a:lnSpc>
            </a:pPr>
            <a:r>
              <a:rPr lang="fa-IR" sz="2000" i="1" dirty="0" smtClean="0">
                <a:solidFill>
                  <a:schemeClr val="bg2">
                    <a:lumMod val="25000"/>
                  </a:schemeClr>
                </a:solidFill>
                <a:latin typeface="Arial" pitchFamily="34" charset="0"/>
                <a:cs typeface="Arial" pitchFamily="34" charset="0"/>
              </a:rPr>
              <a:t>افزوده شدن به ارتفاع عمارات</a:t>
            </a:r>
          </a:p>
          <a:p>
            <a:pPr algn="r" rtl="1">
              <a:lnSpc>
                <a:spcPct val="150000"/>
              </a:lnSpc>
            </a:pPr>
            <a:r>
              <a:rPr lang="fa-IR" sz="2000" i="1" dirty="0" smtClean="0">
                <a:solidFill>
                  <a:schemeClr val="bg2">
                    <a:lumMod val="25000"/>
                  </a:schemeClr>
                </a:solidFill>
                <a:latin typeface="Arial" pitchFamily="34" charset="0"/>
                <a:cs typeface="Arial" pitchFamily="34" charset="0"/>
              </a:rPr>
              <a:t>اهمیت یافتن مجتمع های تدفینی</a:t>
            </a:r>
          </a:p>
          <a:p>
            <a:pPr algn="r" rtl="1">
              <a:lnSpc>
                <a:spcPct val="150000"/>
              </a:lnSpc>
            </a:pPr>
            <a:r>
              <a:rPr lang="fa-IR" sz="2000" i="1" dirty="0" smtClean="0">
                <a:solidFill>
                  <a:schemeClr val="bg2">
                    <a:lumMod val="25000"/>
                  </a:schemeClr>
                </a:solidFill>
                <a:latin typeface="Arial" pitchFamily="34" charset="0"/>
                <a:cs typeface="Arial" pitchFamily="34" charset="0"/>
              </a:rPr>
              <a:t>بکارگیری سنگ به عنوان مصالح مهم ساختمان سازی</a:t>
            </a:r>
          </a:p>
          <a:p>
            <a:pPr algn="r" rtl="1">
              <a:lnSpc>
                <a:spcPct val="150000"/>
              </a:lnSpc>
            </a:pPr>
            <a:r>
              <a:rPr lang="fa-IR" sz="2000" i="1" dirty="0" smtClean="0">
                <a:solidFill>
                  <a:schemeClr val="bg2">
                    <a:lumMod val="25000"/>
                  </a:schemeClr>
                </a:solidFill>
                <a:latin typeface="Arial" pitchFamily="34" charset="0"/>
                <a:cs typeface="Arial" pitchFamily="34" charset="0"/>
              </a:rPr>
              <a:t>قالب ریزی های زیبا و تزئین سطوح به صورت سنجیده و ماهرانه </a:t>
            </a:r>
          </a:p>
          <a:p>
            <a:pPr algn="r" rtl="1">
              <a:lnSpc>
                <a:spcPct val="150000"/>
              </a:lnSpc>
              <a:buFontTx/>
              <a:buNone/>
            </a:pPr>
            <a:endParaRPr lang="en-US" sz="2000" i="1" dirty="0" smtClean="0">
              <a:solidFill>
                <a:schemeClr val="bg2">
                  <a:lumMod val="25000"/>
                </a:schemeClr>
              </a:solidFill>
              <a:latin typeface="Arial" pitchFamily="34" charset="0"/>
              <a:cs typeface="Arial" pitchFamily="34" charset="0"/>
            </a:endParaRPr>
          </a:p>
          <a:p>
            <a:pPr algn="r" rtl="1">
              <a:lnSpc>
                <a:spcPct val="150000"/>
              </a:lnSpc>
            </a:pPr>
            <a:endParaRPr lang="fa-IR" sz="2000" i="1" dirty="0">
              <a:solidFill>
                <a:schemeClr val="bg2">
                  <a:lumMod val="25000"/>
                </a:schemeClr>
              </a:solidFill>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228600"/>
            <a:ext cx="7467600" cy="1143000"/>
          </a:xfrm>
        </p:spPr>
        <p:txBody>
          <a:bodyPr>
            <a:normAutofit/>
          </a:bodyPr>
          <a:lstStyle/>
          <a:p>
            <a:pPr algn="r" rtl="1">
              <a:tabLst>
                <a:tab pos="627063" algn="l"/>
              </a:tabLst>
            </a:pPr>
            <a:r>
              <a:rPr lang="fa-IR" sz="3200" i="1" dirty="0" smtClean="0">
                <a:solidFill>
                  <a:schemeClr val="bg2">
                    <a:lumMod val="50000"/>
                  </a:schemeClr>
                </a:solidFill>
                <a:latin typeface="Arial" pitchFamily="34" charset="0"/>
                <a:cs typeface="Arial" pitchFamily="34" charset="0"/>
              </a:rPr>
              <a:t>مجتمع برقوق (1384-1386).م</a:t>
            </a:r>
            <a:br>
              <a:rPr lang="fa-IR" sz="3200" i="1" dirty="0" smtClean="0">
                <a:solidFill>
                  <a:schemeClr val="bg2">
                    <a:lumMod val="50000"/>
                  </a:schemeClr>
                </a:solidFill>
                <a:latin typeface="Arial" pitchFamily="34" charset="0"/>
                <a:cs typeface="Arial" pitchFamily="34" charset="0"/>
              </a:rPr>
            </a:br>
            <a:endParaRPr lang="fa-IR" sz="3200" i="1" dirty="0">
              <a:solidFill>
                <a:schemeClr val="bg2">
                  <a:lumMod val="50000"/>
                </a:schemeClr>
              </a:solidFill>
              <a:latin typeface="Arial" pitchFamily="34" charset="0"/>
              <a:cs typeface="Arial" pitchFamily="34" charset="0"/>
            </a:endParaRPr>
          </a:p>
        </p:txBody>
      </p:sp>
      <p:pic>
        <p:nvPicPr>
          <p:cNvPr id="14339" name="Picture 3" descr="C:\Documents and Settings\admin\Desktop\4.jpg"/>
          <p:cNvPicPr>
            <a:picLocks noGrp="1" noChangeAspect="1" noChangeArrowheads="1"/>
          </p:cNvPicPr>
          <p:nvPr>
            <p:ph idx="1"/>
          </p:nvPr>
        </p:nvPicPr>
        <p:blipFill>
          <a:blip r:embed="rId2"/>
          <a:srcRect/>
          <a:stretch>
            <a:fillRect/>
          </a:stretch>
        </p:blipFill>
        <p:spPr bwMode="auto">
          <a:xfrm>
            <a:off x="1828800" y="1066800"/>
            <a:ext cx="5652469" cy="4525963"/>
          </a:xfrm>
          <a:prstGeom prst="rect">
            <a:avLst/>
          </a:prstGeom>
          <a:noFill/>
          <a:ln w="50800">
            <a:solidFill>
              <a:schemeClr val="bg2">
                <a:lumMod val="50000"/>
              </a:schemeClr>
            </a:solidFill>
          </a:ln>
          <a:effectLst>
            <a:outerShdw blurRad="266700" dist="50800" dir="5400000" sx="107000" sy="107000" algn="ctr" rotWithShape="0">
              <a:srgbClr val="000000">
                <a:alpha val="52000"/>
              </a:srgbClr>
            </a:out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14339"/>
                                        </p:tgtEl>
                                        <p:attrNameLst>
                                          <p:attrName>style.visibility</p:attrName>
                                        </p:attrNameLst>
                                      </p:cBhvr>
                                      <p:to>
                                        <p:strVal val="visible"/>
                                      </p:to>
                                    </p:set>
                                    <p:anim calcmode="lin" valueType="num">
                                      <p:cBhvr>
                                        <p:cTn id="7" dur="1000" fill="hold"/>
                                        <p:tgtEl>
                                          <p:spTgt spid="14339"/>
                                        </p:tgtEl>
                                        <p:attrNameLst>
                                          <p:attrName>ppt_w</p:attrName>
                                        </p:attrNameLst>
                                      </p:cBhvr>
                                      <p:tavLst>
                                        <p:tav tm="0">
                                          <p:val>
                                            <p:fltVal val="0"/>
                                          </p:val>
                                        </p:tav>
                                        <p:tav tm="100000">
                                          <p:val>
                                            <p:strVal val="#ppt_w"/>
                                          </p:val>
                                        </p:tav>
                                      </p:tavLst>
                                    </p:anim>
                                    <p:anim calcmode="lin" valueType="num">
                                      <p:cBhvr>
                                        <p:cTn id="8" dur="1000" fill="hold"/>
                                        <p:tgtEl>
                                          <p:spTgt spid="14339"/>
                                        </p:tgtEl>
                                        <p:attrNameLst>
                                          <p:attrName>ppt_h</p:attrName>
                                        </p:attrNameLst>
                                      </p:cBhvr>
                                      <p:tavLst>
                                        <p:tav tm="0">
                                          <p:val>
                                            <p:fltVal val="0"/>
                                          </p:val>
                                        </p:tav>
                                        <p:tav tm="100000">
                                          <p:val>
                                            <p:strVal val="#ppt_h"/>
                                          </p:val>
                                        </p:tav>
                                      </p:tavLst>
                                    </p:anim>
                                    <p:animEffect transition="in" filter="fade">
                                      <p:cBhvr>
                                        <p:cTn id="9" dur="1000"/>
                                        <p:tgtEl>
                                          <p:spTgt spid="143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457200"/>
            <a:ext cx="7467600" cy="1143000"/>
          </a:xfrm>
        </p:spPr>
        <p:txBody>
          <a:bodyPr>
            <a:normAutofit/>
          </a:bodyPr>
          <a:lstStyle/>
          <a:p>
            <a:pPr algn="r" rtl="1"/>
            <a:r>
              <a:rPr lang="fa-IR" sz="2400" b="1" i="1" dirty="0" smtClean="0">
                <a:solidFill>
                  <a:schemeClr val="bg2">
                    <a:lumMod val="50000"/>
                  </a:schemeClr>
                </a:solidFill>
                <a:latin typeface="Arial" pitchFamily="34" charset="0"/>
                <a:cs typeface="Arial" pitchFamily="34" charset="0"/>
              </a:rPr>
              <a:t>سلسله ايوبي ها ( 1250-1171 )</a:t>
            </a:r>
            <a:endParaRPr lang="fa-IR" sz="2400" b="1" i="1" dirty="0">
              <a:solidFill>
                <a:schemeClr val="bg2">
                  <a:lumMod val="50000"/>
                </a:schemeClr>
              </a:solidFill>
              <a:latin typeface="Arial" pitchFamily="34" charset="0"/>
              <a:cs typeface="Arial" pitchFamily="34" charset="0"/>
            </a:endParaRPr>
          </a:p>
        </p:txBody>
      </p:sp>
      <p:sp>
        <p:nvSpPr>
          <p:cNvPr id="3" name="Content Placeholder 2"/>
          <p:cNvSpPr>
            <a:spLocks noGrp="1"/>
          </p:cNvSpPr>
          <p:nvPr>
            <p:ph idx="1"/>
          </p:nvPr>
        </p:nvSpPr>
        <p:spPr>
          <a:xfrm>
            <a:off x="609600" y="1371600"/>
            <a:ext cx="7467600" cy="4525963"/>
          </a:xfrm>
        </p:spPr>
        <p:txBody>
          <a:bodyPr>
            <a:normAutofit fontScale="92500" lnSpcReduction="10000"/>
          </a:bodyPr>
          <a:lstStyle/>
          <a:p>
            <a:pPr algn="r" rtl="1"/>
            <a:r>
              <a:rPr lang="fa-IR" sz="2200" i="1" dirty="0" smtClean="0">
                <a:solidFill>
                  <a:schemeClr val="bg2">
                    <a:lumMod val="25000"/>
                  </a:schemeClr>
                </a:solidFill>
                <a:latin typeface="Arial" pitchFamily="34" charset="0"/>
                <a:cs typeface="Arial" pitchFamily="34" charset="0"/>
              </a:rPr>
              <a:t>پايه گذار اين سلسله ، صلاح الدين ايوبي از </a:t>
            </a:r>
            <a:r>
              <a:rPr lang="en-US" sz="2200" i="1" dirty="0" smtClean="0">
                <a:solidFill>
                  <a:schemeClr val="bg2">
                    <a:lumMod val="25000"/>
                  </a:schemeClr>
                </a:solidFill>
                <a:latin typeface="Arial" pitchFamily="34" charset="0"/>
                <a:cs typeface="Arial" pitchFamily="34" charset="0"/>
              </a:rPr>
              <a:t>  </a:t>
            </a:r>
            <a:endParaRPr lang="fa-IR" sz="2200" i="1" dirty="0" smtClean="0">
              <a:solidFill>
                <a:schemeClr val="bg2">
                  <a:lumMod val="25000"/>
                </a:schemeClr>
              </a:solidFill>
              <a:latin typeface="Arial" pitchFamily="34" charset="0"/>
              <a:cs typeface="Arial" pitchFamily="34" charset="0"/>
            </a:endParaRPr>
          </a:p>
          <a:p>
            <a:pPr algn="r" rtl="1"/>
            <a:r>
              <a:rPr lang="fa-IR" sz="2200" i="1" dirty="0" smtClean="0">
                <a:solidFill>
                  <a:schemeClr val="bg2">
                    <a:lumMod val="25000"/>
                  </a:schemeClr>
                </a:solidFill>
                <a:latin typeface="Arial" pitchFamily="34" charset="0"/>
                <a:cs typeface="Arial" pitchFamily="34" charset="0"/>
              </a:rPr>
              <a:t>كردهاي شمال سوريه بود .وي امر ساختن مدرسه را به مصر برد .</a:t>
            </a:r>
          </a:p>
          <a:p>
            <a:pPr algn="r" rtl="1"/>
            <a:endParaRPr lang="fa-IR" sz="2000" dirty="0" smtClean="0"/>
          </a:p>
          <a:p>
            <a:pPr algn="r" rtl="1"/>
            <a:endParaRPr lang="fa-IR" sz="2000" dirty="0" smtClean="0"/>
          </a:p>
          <a:p>
            <a:pPr algn="r" rtl="1"/>
            <a:endParaRPr lang="fa-IR" sz="2000" dirty="0" smtClean="0"/>
          </a:p>
          <a:p>
            <a:pPr algn="r" rtl="1"/>
            <a:r>
              <a:rPr lang="fa-IR" sz="2400" b="1" i="1" dirty="0" smtClean="0">
                <a:solidFill>
                  <a:schemeClr val="bg2">
                    <a:lumMod val="50000"/>
                  </a:schemeClr>
                </a:solidFill>
                <a:latin typeface="Arial" pitchFamily="34" charset="0"/>
                <a:cs typeface="Arial" pitchFamily="34" charset="0"/>
              </a:rPr>
              <a:t>سلسله مملوكها (1517 -1250 )</a:t>
            </a:r>
          </a:p>
          <a:p>
            <a:pPr algn="r" rtl="1"/>
            <a:r>
              <a:rPr lang="fa-IR" sz="2200" i="1" dirty="0" smtClean="0">
                <a:solidFill>
                  <a:schemeClr val="bg2">
                    <a:lumMod val="25000"/>
                  </a:schemeClr>
                </a:solidFill>
                <a:latin typeface="Arial" pitchFamily="34" charset="0"/>
                <a:cs typeface="Arial" pitchFamily="34" charset="0"/>
              </a:rPr>
              <a:t>كلمه مملوك از فعل (ملك) به معني متصرف بودن گرفته شده ، به بندگان مرد سفيد پوستي اطلاق مي شده كه يا در جنگل گرفتار مي آمدند و يا خريداري مي شدند . </a:t>
            </a:r>
          </a:p>
          <a:p>
            <a:pPr algn="r" rtl="1"/>
            <a:r>
              <a:rPr lang="fa-IR" sz="2200" i="1" dirty="0" smtClean="0">
                <a:solidFill>
                  <a:schemeClr val="bg2">
                    <a:lumMod val="25000"/>
                  </a:schemeClr>
                </a:solidFill>
                <a:latin typeface="Arial" pitchFamily="34" charset="0"/>
                <a:cs typeface="Arial" pitchFamily="34" charset="0"/>
              </a:rPr>
              <a:t>مملوكها دو سلسله بودند :</a:t>
            </a:r>
          </a:p>
          <a:p>
            <a:pPr algn="r" rtl="1"/>
            <a:r>
              <a:rPr lang="fa-IR" sz="2200" i="1" dirty="0" smtClean="0">
                <a:solidFill>
                  <a:schemeClr val="bg2">
                    <a:lumMod val="25000"/>
                  </a:schemeClr>
                </a:solidFill>
                <a:latin typeface="Arial" pitchFamily="34" charset="0"/>
                <a:cs typeface="Arial" pitchFamily="34" charset="0"/>
              </a:rPr>
              <a:t>1. بحري ها ( 1390-1250)</a:t>
            </a:r>
          </a:p>
          <a:p>
            <a:pPr algn="r" rtl="1"/>
            <a:r>
              <a:rPr lang="fa-IR" sz="2200" i="1" dirty="0" smtClean="0">
                <a:solidFill>
                  <a:schemeClr val="bg2">
                    <a:lumMod val="25000"/>
                  </a:schemeClr>
                </a:solidFill>
                <a:latin typeface="Arial" pitchFamily="34" charset="0"/>
                <a:cs typeface="Arial" pitchFamily="34" charset="0"/>
              </a:rPr>
              <a:t>2. برجي ها (1717-1382)</a:t>
            </a:r>
          </a:p>
          <a:p>
            <a:pPr algn="r" rtl="1"/>
            <a:r>
              <a:rPr lang="fa-IR" sz="2200" i="1" dirty="0" smtClean="0">
                <a:solidFill>
                  <a:schemeClr val="bg2">
                    <a:lumMod val="25000"/>
                  </a:schemeClr>
                </a:solidFill>
                <a:latin typeface="Arial" pitchFamily="34" charset="0"/>
                <a:cs typeface="Arial" pitchFamily="34" charset="0"/>
              </a:rPr>
              <a:t>در دوران حكومت اين دو سلسله با وجود چنين موقع سياسي پر هرج و مرجي هنر معماري به صورت بارزي خود نمايي نمود .</a:t>
            </a:r>
          </a:p>
          <a:p>
            <a:pPr algn="r" rtl="1"/>
            <a:endParaRPr lang="fa-IR" sz="2400" b="1" i="1" dirty="0" smtClean="0">
              <a:solidFill>
                <a:schemeClr val="bg2">
                  <a:lumMod val="50000"/>
                </a:schemeClr>
              </a:solidFill>
              <a:latin typeface="Arial" pitchFamily="34" charset="0"/>
              <a:cs typeface="Arial" pitchFamily="34" charset="0"/>
            </a:endParaRPr>
          </a:p>
          <a:p>
            <a:pPr algn="r" rtl="1"/>
            <a:endParaRPr lang="fa-IR" sz="2400" b="1" i="1" dirty="0" smtClean="0">
              <a:solidFill>
                <a:schemeClr val="bg2">
                  <a:lumMod val="50000"/>
                </a:schemeClr>
              </a:solidFill>
              <a:latin typeface="Arial" pitchFamily="34" charset="0"/>
              <a:cs typeface="Arial" pitchFamily="34" charset="0"/>
            </a:endParaRPr>
          </a:p>
          <a:p>
            <a:pPr algn="r" rtl="1"/>
            <a:endParaRPr lang="fa-IR" sz="2000" dirty="0" smtClean="0"/>
          </a:p>
          <a:p>
            <a:pPr algn="r" rtl="1">
              <a:buNone/>
            </a:pPr>
            <a:endParaRPr lang="fa-IR" sz="20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1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5" end="5"/>
                                            </p:txEl>
                                          </p:spTgt>
                                        </p:tgtEl>
                                        <p:attrNameLst>
                                          <p:attrName>style.visibility</p:attrName>
                                        </p:attrNameLst>
                                      </p:cBhvr>
                                      <p:to>
                                        <p:strVal val="visible"/>
                                      </p:to>
                                    </p:set>
                                    <p:animEffect transition="in" filter="blinds(horizontal)">
                                      <p:cBhvr>
                                        <p:cTn id="12" dur="1000"/>
                                        <p:tgtEl>
                                          <p:spTgt spid="3">
                                            <p:txEl>
                                              <p:pRg st="5" end="5"/>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6" end="6"/>
                                            </p:txEl>
                                          </p:spTgt>
                                        </p:tgtEl>
                                        <p:attrNameLst>
                                          <p:attrName>style.visibility</p:attrName>
                                        </p:attrNameLst>
                                      </p:cBhvr>
                                      <p:to>
                                        <p:strVal val="visible"/>
                                      </p:to>
                                    </p:set>
                                    <p:animEffect transition="in" filter="blinds(horizontal)">
                                      <p:cBhvr>
                                        <p:cTn id="17" dur="1000"/>
                                        <p:tgtEl>
                                          <p:spTgt spid="3">
                                            <p:txEl>
                                              <p:pRg st="6" end="6"/>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pRg st="7" end="7"/>
                                            </p:txEl>
                                          </p:spTgt>
                                        </p:tgtEl>
                                        <p:attrNameLst>
                                          <p:attrName>style.visibility</p:attrName>
                                        </p:attrNameLst>
                                      </p:cBhvr>
                                      <p:to>
                                        <p:strVal val="visible"/>
                                      </p:to>
                                    </p:set>
                                    <p:animEffect transition="in" filter="blinds(horizontal)">
                                      <p:cBhvr>
                                        <p:cTn id="22" dur="1000"/>
                                        <p:tgtEl>
                                          <p:spTgt spid="3">
                                            <p:txEl>
                                              <p:pRg st="7" end="7"/>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3">
                                            <p:txEl>
                                              <p:pRg st="8" end="8"/>
                                            </p:txEl>
                                          </p:spTgt>
                                        </p:tgtEl>
                                        <p:attrNameLst>
                                          <p:attrName>style.visibility</p:attrName>
                                        </p:attrNameLst>
                                      </p:cBhvr>
                                      <p:to>
                                        <p:strVal val="visible"/>
                                      </p:to>
                                    </p:set>
                                    <p:animEffect transition="in" filter="blinds(horizontal)">
                                      <p:cBhvr>
                                        <p:cTn id="27" dur="1000"/>
                                        <p:tgtEl>
                                          <p:spTgt spid="3">
                                            <p:txEl>
                                              <p:pRg st="8" end="8"/>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3">
                                            <p:txEl>
                                              <p:pRg st="9" end="9"/>
                                            </p:txEl>
                                          </p:spTgt>
                                        </p:tgtEl>
                                        <p:attrNameLst>
                                          <p:attrName>style.visibility</p:attrName>
                                        </p:attrNameLst>
                                      </p:cBhvr>
                                      <p:to>
                                        <p:strVal val="visible"/>
                                      </p:to>
                                    </p:set>
                                    <p:animEffect transition="in" filter="blinds(horizontal)">
                                      <p:cBhvr>
                                        <p:cTn id="32" dur="1000"/>
                                        <p:tgtEl>
                                          <p:spTgt spid="3">
                                            <p:txEl>
                                              <p:pRg st="9" end="9"/>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3">
                                            <p:txEl>
                                              <p:pRg st="10" end="10"/>
                                            </p:txEl>
                                          </p:spTgt>
                                        </p:tgtEl>
                                        <p:attrNameLst>
                                          <p:attrName>style.visibility</p:attrName>
                                        </p:attrNameLst>
                                      </p:cBhvr>
                                      <p:to>
                                        <p:strVal val="visible"/>
                                      </p:to>
                                    </p:set>
                                    <p:animEffect transition="in" filter="blinds(horizontal)">
                                      <p:cBhvr>
                                        <p:cTn id="37" dur="1000"/>
                                        <p:tgtEl>
                                          <p:spTgt spid="3">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990600"/>
            <a:ext cx="7467600" cy="1143000"/>
          </a:xfrm>
        </p:spPr>
        <p:txBody>
          <a:bodyPr>
            <a:noAutofit/>
          </a:bodyPr>
          <a:lstStyle/>
          <a:p>
            <a:pPr algn="r" rtl="1">
              <a:lnSpc>
                <a:spcPct val="150000"/>
              </a:lnSpc>
            </a:pPr>
            <a:r>
              <a:rPr lang="fa-IR" sz="2000" i="1" dirty="0" smtClean="0">
                <a:solidFill>
                  <a:schemeClr val="bg2">
                    <a:lumMod val="25000"/>
                  </a:schemeClr>
                </a:solidFill>
                <a:latin typeface="Arial" pitchFamily="34" charset="0"/>
                <a:cs typeface="Arial" pitchFamily="34" charset="0"/>
              </a:rPr>
              <a:t>استفاده ازمصالح و تزئینات خاص به سبک خاص</a:t>
            </a:r>
            <a:br>
              <a:rPr lang="fa-IR" sz="2000" i="1" dirty="0" smtClean="0">
                <a:solidFill>
                  <a:schemeClr val="bg2">
                    <a:lumMod val="25000"/>
                  </a:schemeClr>
                </a:solidFill>
                <a:latin typeface="Arial" pitchFamily="34" charset="0"/>
                <a:cs typeface="Arial" pitchFamily="34" charset="0"/>
              </a:rPr>
            </a:br>
            <a:r>
              <a:rPr lang="fa-IR" sz="2000" i="1" dirty="0" smtClean="0">
                <a:solidFill>
                  <a:schemeClr val="bg2">
                    <a:lumMod val="25000"/>
                  </a:schemeClr>
                </a:solidFill>
                <a:latin typeface="Arial" pitchFamily="34" charset="0"/>
                <a:cs typeface="Arial" pitchFamily="34" charset="0"/>
              </a:rPr>
              <a:t>مصالح برنز ، مرمر ، چوب ، گچ </a:t>
            </a:r>
            <a:br>
              <a:rPr lang="fa-IR" sz="2000" i="1" dirty="0" smtClean="0">
                <a:solidFill>
                  <a:schemeClr val="bg2">
                    <a:lumMod val="25000"/>
                  </a:schemeClr>
                </a:solidFill>
                <a:latin typeface="Arial" pitchFamily="34" charset="0"/>
                <a:cs typeface="Arial" pitchFamily="34" charset="0"/>
              </a:rPr>
            </a:br>
            <a:r>
              <a:rPr lang="en-US" sz="2000" i="1" dirty="0" smtClean="0">
                <a:solidFill>
                  <a:schemeClr val="bg2">
                    <a:lumMod val="25000"/>
                  </a:schemeClr>
                </a:solidFill>
                <a:latin typeface="Arial" pitchFamily="34" charset="0"/>
                <a:cs typeface="Arial" pitchFamily="34" charset="0"/>
              </a:rPr>
              <a:t/>
            </a:r>
            <a:br>
              <a:rPr lang="en-US" sz="2000" i="1" dirty="0" smtClean="0">
                <a:solidFill>
                  <a:schemeClr val="bg2">
                    <a:lumMod val="25000"/>
                  </a:schemeClr>
                </a:solidFill>
                <a:latin typeface="Arial" pitchFamily="34" charset="0"/>
                <a:cs typeface="Arial" pitchFamily="34" charset="0"/>
              </a:rPr>
            </a:br>
            <a:endParaRPr lang="fa-IR" sz="2000" i="1" dirty="0">
              <a:solidFill>
                <a:schemeClr val="bg2">
                  <a:lumMod val="25000"/>
                </a:schemeClr>
              </a:solidFill>
              <a:latin typeface="Arial" pitchFamily="34" charset="0"/>
              <a:cs typeface="Arial" pitchFamily="34" charset="0"/>
            </a:endParaRPr>
          </a:p>
        </p:txBody>
      </p:sp>
      <p:pic>
        <p:nvPicPr>
          <p:cNvPr id="13314" name="Picture 2" descr="C:\Documents and Settings\admin\Desktop\ax\مجتمع برقوق.jpg"/>
          <p:cNvPicPr>
            <a:picLocks noGrp="1" noChangeAspect="1" noChangeArrowheads="1"/>
          </p:cNvPicPr>
          <p:nvPr>
            <p:ph idx="1"/>
          </p:nvPr>
        </p:nvPicPr>
        <p:blipFill>
          <a:blip r:embed="rId2"/>
          <a:srcRect/>
          <a:stretch>
            <a:fillRect/>
          </a:stretch>
        </p:blipFill>
        <p:spPr bwMode="auto">
          <a:xfrm>
            <a:off x="228600" y="1908838"/>
            <a:ext cx="5334000" cy="4293525"/>
          </a:xfrm>
          <a:prstGeom prst="rect">
            <a:avLst/>
          </a:prstGeom>
          <a:noFill/>
          <a:ln w="50800">
            <a:solidFill>
              <a:schemeClr val="bg2">
                <a:lumMod val="25000"/>
              </a:schemeClr>
            </a:solidFill>
          </a:ln>
          <a:effectLst>
            <a:outerShdw blurRad="355600" dist="50800" dir="5400000" sx="102000" sy="102000" algn="ctr" rotWithShape="0">
              <a:srgbClr val="000000">
                <a:alpha val="80000"/>
              </a:srgbClr>
            </a:outerShdw>
          </a:effectLst>
        </p:spPr>
      </p:pic>
      <p:pic>
        <p:nvPicPr>
          <p:cNvPr id="13315" name="Picture 3" descr="C:\Documents and Settings\admin\Desktop\mesr22\New Folder\DSC01188.JPG"/>
          <p:cNvPicPr>
            <a:picLocks noChangeAspect="1" noChangeArrowheads="1"/>
          </p:cNvPicPr>
          <p:nvPr/>
        </p:nvPicPr>
        <p:blipFill>
          <a:blip r:embed="rId3"/>
          <a:srcRect/>
          <a:stretch>
            <a:fillRect/>
          </a:stretch>
        </p:blipFill>
        <p:spPr bwMode="auto">
          <a:xfrm rot="16200000" flipV="1">
            <a:off x="5667375" y="2790825"/>
            <a:ext cx="3429000" cy="2571750"/>
          </a:xfrm>
          <a:prstGeom prst="rect">
            <a:avLst/>
          </a:prstGeom>
          <a:noFill/>
          <a:ln w="50800">
            <a:solidFill>
              <a:schemeClr val="bg2">
                <a:lumMod val="50000"/>
              </a:schemeClr>
            </a:solidFill>
          </a:ln>
          <a:effectLst>
            <a:outerShdw blurRad="228600" dist="50800" dir="5400000" sx="109000" sy="109000" algn="ctr" rotWithShape="0">
              <a:srgbClr val="000000">
                <a:alpha val="81000"/>
              </a:srgbClr>
            </a:outerShdw>
          </a:effectLst>
        </p:spPr>
      </p:pic>
      <p:sp>
        <p:nvSpPr>
          <p:cNvPr id="6" name="TextBox 5"/>
          <p:cNvSpPr txBox="1"/>
          <p:nvPr/>
        </p:nvSpPr>
        <p:spPr>
          <a:xfrm>
            <a:off x="6324600" y="5943600"/>
            <a:ext cx="2286000" cy="400110"/>
          </a:xfrm>
          <a:prstGeom prst="rect">
            <a:avLst/>
          </a:prstGeom>
          <a:noFill/>
        </p:spPr>
        <p:txBody>
          <a:bodyPr wrap="square" rtlCol="1">
            <a:spAutoFit/>
          </a:bodyPr>
          <a:lstStyle/>
          <a:p>
            <a:pPr algn="ctr"/>
            <a:r>
              <a:rPr lang="fa-IR" sz="2000" i="1" dirty="0" smtClean="0">
                <a:solidFill>
                  <a:schemeClr val="bg2">
                    <a:lumMod val="25000"/>
                  </a:schemeClr>
                </a:solidFill>
                <a:latin typeface="Arial" pitchFamily="34" charset="0"/>
                <a:cs typeface="Arial" pitchFamily="34" charset="0"/>
              </a:rPr>
              <a:t>محراب مجتمع</a:t>
            </a:r>
            <a:endParaRPr lang="fa-IR" sz="2000" i="1" dirty="0">
              <a:solidFill>
                <a:schemeClr val="bg2">
                  <a:lumMod val="25000"/>
                </a:schemeClr>
              </a:solidFill>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13314"/>
                                        </p:tgtEl>
                                        <p:attrNameLst>
                                          <p:attrName>style.visibility</p:attrName>
                                        </p:attrNameLst>
                                      </p:cBhvr>
                                      <p:to>
                                        <p:strVal val="visible"/>
                                      </p:to>
                                    </p:set>
                                    <p:anim calcmode="lin" valueType="num">
                                      <p:cBhvr>
                                        <p:cTn id="7" dur="1000" fill="hold"/>
                                        <p:tgtEl>
                                          <p:spTgt spid="13314"/>
                                        </p:tgtEl>
                                        <p:attrNameLst>
                                          <p:attrName>ppt_w</p:attrName>
                                        </p:attrNameLst>
                                      </p:cBhvr>
                                      <p:tavLst>
                                        <p:tav tm="0">
                                          <p:val>
                                            <p:fltVal val="0"/>
                                          </p:val>
                                        </p:tav>
                                        <p:tav tm="100000">
                                          <p:val>
                                            <p:strVal val="#ppt_w"/>
                                          </p:val>
                                        </p:tav>
                                      </p:tavLst>
                                    </p:anim>
                                    <p:anim calcmode="lin" valueType="num">
                                      <p:cBhvr>
                                        <p:cTn id="8" dur="1000" fill="hold"/>
                                        <p:tgtEl>
                                          <p:spTgt spid="13314"/>
                                        </p:tgtEl>
                                        <p:attrNameLst>
                                          <p:attrName>ppt_h</p:attrName>
                                        </p:attrNameLst>
                                      </p:cBhvr>
                                      <p:tavLst>
                                        <p:tav tm="0">
                                          <p:val>
                                            <p:fltVal val="0"/>
                                          </p:val>
                                        </p:tav>
                                        <p:tav tm="100000">
                                          <p:val>
                                            <p:strVal val="#ppt_h"/>
                                          </p:val>
                                        </p:tav>
                                      </p:tavLst>
                                    </p:anim>
                                    <p:animEffect transition="in" filter="fade">
                                      <p:cBhvr>
                                        <p:cTn id="9" dur="1000"/>
                                        <p:tgtEl>
                                          <p:spTgt spid="133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304800"/>
            <a:ext cx="7467600" cy="1143000"/>
          </a:xfrm>
        </p:spPr>
        <p:txBody>
          <a:bodyPr>
            <a:normAutofit/>
          </a:bodyPr>
          <a:lstStyle/>
          <a:p>
            <a:pPr algn="r" rtl="1"/>
            <a:r>
              <a:rPr lang="fa-IR" sz="3200" i="1" dirty="0" smtClean="0">
                <a:solidFill>
                  <a:schemeClr val="bg2">
                    <a:lumMod val="50000"/>
                  </a:schemeClr>
                </a:solidFill>
                <a:latin typeface="Arial" pitchFamily="34" charset="0"/>
                <a:cs typeface="Arial" pitchFamily="34" charset="0"/>
              </a:rPr>
              <a:t>مجتمع فرج (1399-1412).م</a:t>
            </a:r>
            <a:endParaRPr lang="fa-IR" sz="3200" i="1" dirty="0">
              <a:solidFill>
                <a:schemeClr val="bg2">
                  <a:lumMod val="50000"/>
                </a:schemeClr>
              </a:solidFill>
              <a:latin typeface="Arial" pitchFamily="34" charset="0"/>
              <a:cs typeface="Arial" pitchFamily="34" charset="0"/>
            </a:endParaRPr>
          </a:p>
        </p:txBody>
      </p:sp>
      <p:pic>
        <p:nvPicPr>
          <p:cNvPr id="15362" name="Picture 2" descr="C:\Documents and Settings\admin\Desktop\mesr22\New Folder\DSC01190.JPG"/>
          <p:cNvPicPr>
            <a:picLocks noGrp="1" noChangeAspect="1" noChangeArrowheads="1"/>
          </p:cNvPicPr>
          <p:nvPr>
            <p:ph idx="1"/>
          </p:nvPr>
        </p:nvPicPr>
        <p:blipFill>
          <a:blip r:embed="rId2"/>
          <a:srcRect/>
          <a:stretch>
            <a:fillRect/>
          </a:stretch>
        </p:blipFill>
        <p:spPr bwMode="auto">
          <a:xfrm rot="10800000">
            <a:off x="4267200" y="1828800"/>
            <a:ext cx="4637616" cy="3478212"/>
          </a:xfrm>
          <a:prstGeom prst="rect">
            <a:avLst/>
          </a:prstGeom>
          <a:noFill/>
          <a:ln w="50800">
            <a:solidFill>
              <a:schemeClr val="bg2">
                <a:lumMod val="25000"/>
              </a:schemeClr>
            </a:solidFill>
          </a:ln>
          <a:effectLst>
            <a:outerShdw blurRad="381000" dist="50800" dir="5400000" algn="ctr" rotWithShape="0">
              <a:srgbClr val="000000">
                <a:alpha val="81000"/>
              </a:srgbClr>
            </a:outerShdw>
          </a:effectLst>
        </p:spPr>
      </p:pic>
      <p:sp>
        <p:nvSpPr>
          <p:cNvPr id="5" name="Rectangle 4"/>
          <p:cNvSpPr/>
          <p:nvPr/>
        </p:nvSpPr>
        <p:spPr>
          <a:xfrm>
            <a:off x="-381000" y="2819400"/>
            <a:ext cx="4572000" cy="1881990"/>
          </a:xfrm>
          <a:prstGeom prst="rect">
            <a:avLst/>
          </a:prstGeom>
        </p:spPr>
        <p:txBody>
          <a:bodyPr>
            <a:spAutoFit/>
          </a:bodyPr>
          <a:lstStyle/>
          <a:p>
            <a:pPr algn="r" rtl="1">
              <a:lnSpc>
                <a:spcPct val="150000"/>
              </a:lnSpc>
            </a:pPr>
            <a:r>
              <a:rPr lang="fa-IR" sz="2000" i="1" dirty="0" smtClean="0">
                <a:solidFill>
                  <a:schemeClr val="bg2">
                    <a:lumMod val="25000"/>
                  </a:schemeClr>
                </a:solidFill>
                <a:latin typeface="Arial" pitchFamily="34" charset="0"/>
                <a:cs typeface="Arial" pitchFamily="34" charset="0"/>
              </a:rPr>
              <a:t>خانقاه ، تنها بنای به جا مانده از مجتمع</a:t>
            </a:r>
          </a:p>
          <a:p>
            <a:pPr algn="r" rtl="1">
              <a:lnSpc>
                <a:spcPct val="150000"/>
              </a:lnSpc>
            </a:pPr>
            <a:r>
              <a:rPr lang="fa-IR" sz="2000" i="1" dirty="0" smtClean="0">
                <a:solidFill>
                  <a:schemeClr val="bg2">
                    <a:lumMod val="25000"/>
                  </a:schemeClr>
                </a:solidFill>
                <a:latin typeface="Arial" pitchFamily="34" charset="0"/>
                <a:cs typeface="Arial" pitchFamily="34" charset="0"/>
              </a:rPr>
              <a:t>فرم مربعی با اضلاع 73 متر</a:t>
            </a:r>
          </a:p>
          <a:p>
            <a:pPr algn="r" rtl="1">
              <a:lnSpc>
                <a:spcPct val="150000"/>
              </a:lnSpc>
            </a:pPr>
            <a:r>
              <a:rPr lang="fa-IR" sz="2000" i="1" dirty="0" smtClean="0">
                <a:solidFill>
                  <a:schemeClr val="bg2">
                    <a:lumMod val="25000"/>
                  </a:schemeClr>
                </a:solidFill>
                <a:latin typeface="Arial" pitchFamily="34" charset="0"/>
                <a:cs typeface="Arial" pitchFamily="34" charset="0"/>
              </a:rPr>
              <a:t>گنبد با قطر 14 متر، بزرگترین گنبد سنگی قاهره</a:t>
            </a:r>
          </a:p>
          <a:p>
            <a:pPr algn="r" rtl="1">
              <a:lnSpc>
                <a:spcPct val="150000"/>
              </a:lnSpc>
            </a:pPr>
            <a:endParaRPr lang="en-US" sz="2000" i="1" dirty="0">
              <a:solidFill>
                <a:schemeClr val="bg2">
                  <a:lumMod val="25000"/>
                </a:schemeClr>
              </a:solidFill>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5362"/>
                                        </p:tgtEl>
                                        <p:attrNameLst>
                                          <p:attrName>style.visibility</p:attrName>
                                        </p:attrNameLst>
                                      </p:cBhvr>
                                      <p:to>
                                        <p:strVal val="visible"/>
                                      </p:to>
                                    </p:set>
                                    <p:anim calcmode="lin" valueType="num">
                                      <p:cBhvr additive="base">
                                        <p:cTn id="7" dur="1000" fill="hold"/>
                                        <p:tgtEl>
                                          <p:spTgt spid="15362"/>
                                        </p:tgtEl>
                                        <p:attrNameLst>
                                          <p:attrName>ppt_x</p:attrName>
                                        </p:attrNameLst>
                                      </p:cBhvr>
                                      <p:tavLst>
                                        <p:tav tm="0">
                                          <p:val>
                                            <p:strVal val="#ppt_x"/>
                                          </p:val>
                                        </p:tav>
                                        <p:tav tm="100000">
                                          <p:val>
                                            <p:strVal val="#ppt_x"/>
                                          </p:val>
                                        </p:tav>
                                      </p:tavLst>
                                    </p:anim>
                                    <p:anim calcmode="lin" valueType="num">
                                      <p:cBhvr additive="base">
                                        <p:cTn id="8" dur="1000" fill="hold"/>
                                        <p:tgtEl>
                                          <p:spTgt spid="1536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rtl="1"/>
            <a:r>
              <a:rPr lang="fa-IR" sz="3200" b="1" i="1" dirty="0" smtClean="0">
                <a:solidFill>
                  <a:schemeClr val="bg2">
                    <a:lumMod val="50000"/>
                  </a:schemeClr>
                </a:solidFill>
                <a:latin typeface="Arial" pitchFamily="34" charset="0"/>
                <a:cs typeface="Arial" pitchFamily="34" charset="0"/>
              </a:rPr>
              <a:t>مسجد مؤید شیخ(1415).م</a:t>
            </a:r>
            <a:br>
              <a:rPr lang="fa-IR" sz="3200" b="1" i="1" dirty="0" smtClean="0">
                <a:solidFill>
                  <a:schemeClr val="bg2">
                    <a:lumMod val="50000"/>
                  </a:schemeClr>
                </a:solidFill>
                <a:latin typeface="Arial" pitchFamily="34" charset="0"/>
                <a:cs typeface="Arial" pitchFamily="34" charset="0"/>
              </a:rPr>
            </a:br>
            <a:endParaRPr lang="fa-IR" sz="3200" b="1" i="1" dirty="0">
              <a:solidFill>
                <a:schemeClr val="bg2">
                  <a:lumMod val="50000"/>
                </a:schemeClr>
              </a:solidFill>
              <a:latin typeface="Arial" pitchFamily="34" charset="0"/>
              <a:cs typeface="Arial" pitchFamily="34" charset="0"/>
            </a:endParaRPr>
          </a:p>
        </p:txBody>
      </p:sp>
      <p:sp>
        <p:nvSpPr>
          <p:cNvPr id="3" name="Content Placeholder 2"/>
          <p:cNvSpPr>
            <a:spLocks noGrp="1"/>
          </p:cNvSpPr>
          <p:nvPr>
            <p:ph idx="1"/>
          </p:nvPr>
        </p:nvSpPr>
        <p:spPr>
          <a:xfrm>
            <a:off x="762000" y="914400"/>
            <a:ext cx="7467600" cy="4525963"/>
          </a:xfrm>
        </p:spPr>
        <p:txBody>
          <a:bodyPr>
            <a:normAutofit/>
          </a:bodyPr>
          <a:lstStyle/>
          <a:p>
            <a:pPr algn="r" rtl="1">
              <a:lnSpc>
                <a:spcPct val="150000"/>
              </a:lnSpc>
            </a:pPr>
            <a:r>
              <a:rPr lang="fa-IR" sz="2000" i="1" dirty="0" smtClean="0">
                <a:solidFill>
                  <a:schemeClr val="bg2">
                    <a:lumMod val="25000"/>
                  </a:schemeClr>
                </a:solidFill>
                <a:latin typeface="Arial" pitchFamily="34" charset="0"/>
                <a:cs typeface="Arial" pitchFamily="34" charset="0"/>
              </a:rPr>
              <a:t>مساحت 82*85</a:t>
            </a:r>
          </a:p>
          <a:p>
            <a:pPr algn="r" rtl="1">
              <a:lnSpc>
                <a:spcPct val="150000"/>
              </a:lnSpc>
            </a:pPr>
            <a:r>
              <a:rPr lang="fa-IR" sz="2000" i="1" dirty="0" smtClean="0">
                <a:solidFill>
                  <a:schemeClr val="bg2">
                    <a:lumMod val="25000"/>
                  </a:schemeClr>
                </a:solidFill>
                <a:latin typeface="Arial" pitchFamily="34" charset="0"/>
                <a:cs typeface="Arial" pitchFamily="34" charset="0"/>
              </a:rPr>
              <a:t>وجود 3 مناره </a:t>
            </a:r>
          </a:p>
          <a:p>
            <a:pPr algn="r" rtl="1">
              <a:lnSpc>
                <a:spcPct val="150000"/>
              </a:lnSpc>
            </a:pPr>
            <a:r>
              <a:rPr lang="fa-IR" sz="2000" i="1" dirty="0" smtClean="0">
                <a:solidFill>
                  <a:schemeClr val="bg2">
                    <a:lumMod val="25000"/>
                  </a:schemeClr>
                </a:solidFill>
                <a:latin typeface="Arial" pitchFamily="34" charset="0"/>
                <a:cs typeface="Arial" pitchFamily="34" charset="0"/>
              </a:rPr>
              <a:t>طاق مدخل ورودی به شکل مقرنس سه لبه</a:t>
            </a:r>
            <a:endParaRPr lang="en-US" sz="2000" i="1" dirty="0" smtClean="0">
              <a:solidFill>
                <a:schemeClr val="bg2">
                  <a:lumMod val="25000"/>
                </a:schemeClr>
              </a:solidFill>
              <a:latin typeface="Arial" pitchFamily="34" charset="0"/>
              <a:cs typeface="Arial" pitchFamily="34" charset="0"/>
            </a:endParaRPr>
          </a:p>
          <a:p>
            <a:pPr algn="r" rtl="1">
              <a:lnSpc>
                <a:spcPct val="150000"/>
              </a:lnSpc>
            </a:pPr>
            <a:endParaRPr lang="fa-IR" sz="2000" i="1" dirty="0">
              <a:solidFill>
                <a:schemeClr val="bg2">
                  <a:lumMod val="25000"/>
                </a:schemeClr>
              </a:solidFill>
              <a:latin typeface="Arial" pitchFamily="34" charset="0"/>
              <a:cs typeface="Arial" pitchFamily="34" charset="0"/>
            </a:endParaRPr>
          </a:p>
        </p:txBody>
      </p:sp>
      <p:pic>
        <p:nvPicPr>
          <p:cNvPr id="16387" name="Picture 3" descr="C:\Documents and Settings\admin\Desktop\ax\م شیخ.jpg"/>
          <p:cNvPicPr>
            <a:picLocks noChangeAspect="1" noChangeArrowheads="1"/>
          </p:cNvPicPr>
          <p:nvPr/>
        </p:nvPicPr>
        <p:blipFill>
          <a:blip r:embed="rId2"/>
          <a:srcRect/>
          <a:stretch>
            <a:fillRect/>
          </a:stretch>
        </p:blipFill>
        <p:spPr bwMode="auto">
          <a:xfrm>
            <a:off x="152400" y="1143000"/>
            <a:ext cx="4000500" cy="2667000"/>
          </a:xfrm>
          <a:prstGeom prst="rect">
            <a:avLst/>
          </a:prstGeom>
          <a:noFill/>
          <a:ln w="50800">
            <a:solidFill>
              <a:schemeClr val="bg2">
                <a:lumMod val="50000"/>
              </a:schemeClr>
            </a:solidFill>
          </a:ln>
          <a:effectLst>
            <a:outerShdw blurRad="546100" dist="50800" dir="5400000" sx="109000" sy="109000" algn="ctr" rotWithShape="0">
              <a:srgbClr val="000000">
                <a:alpha val="78000"/>
              </a:srgbClr>
            </a:outerShdw>
          </a:effectLst>
        </p:spPr>
      </p:pic>
      <p:pic>
        <p:nvPicPr>
          <p:cNvPr id="16388" name="Picture 4" descr="C:\Documents and Settings\admin\Desktop\mesr22\New Folder\DSC01191.JPG"/>
          <p:cNvPicPr>
            <a:picLocks noChangeAspect="1" noChangeArrowheads="1"/>
          </p:cNvPicPr>
          <p:nvPr/>
        </p:nvPicPr>
        <p:blipFill>
          <a:blip r:embed="rId3"/>
          <a:srcRect/>
          <a:stretch>
            <a:fillRect/>
          </a:stretch>
        </p:blipFill>
        <p:spPr bwMode="auto">
          <a:xfrm rot="16200000">
            <a:off x="4641850" y="3130550"/>
            <a:ext cx="3708400" cy="2781300"/>
          </a:xfrm>
          <a:prstGeom prst="rect">
            <a:avLst/>
          </a:prstGeom>
          <a:noFill/>
          <a:ln w="50800">
            <a:solidFill>
              <a:schemeClr val="bg2">
                <a:lumMod val="50000"/>
              </a:schemeClr>
            </a:solidFill>
          </a:ln>
          <a:effectLst>
            <a:outerShdw blurRad="304800" dist="50800" dir="5400000" sx="109000" sy="109000" algn="ctr" rotWithShape="0">
              <a:srgbClr val="000000">
                <a:alpha val="76000"/>
              </a:srgbClr>
            </a:outerShdw>
          </a:effectLst>
        </p:spPr>
      </p:pic>
      <p:sp>
        <p:nvSpPr>
          <p:cNvPr id="7" name="TextBox 6"/>
          <p:cNvSpPr txBox="1"/>
          <p:nvPr/>
        </p:nvSpPr>
        <p:spPr>
          <a:xfrm>
            <a:off x="2593261" y="5562600"/>
            <a:ext cx="2311851" cy="400110"/>
          </a:xfrm>
          <a:prstGeom prst="rect">
            <a:avLst/>
          </a:prstGeom>
          <a:noFill/>
        </p:spPr>
        <p:txBody>
          <a:bodyPr wrap="none" rtlCol="1">
            <a:spAutoFit/>
          </a:bodyPr>
          <a:lstStyle/>
          <a:p>
            <a:pPr algn="r" rtl="1"/>
            <a:r>
              <a:rPr lang="fa-IR" sz="2000" b="1" i="1" dirty="0" smtClean="0">
                <a:solidFill>
                  <a:schemeClr val="bg2">
                    <a:lumMod val="25000"/>
                  </a:schemeClr>
                </a:solidFill>
                <a:latin typeface="Arial" pitchFamily="34" charset="0"/>
                <a:cs typeface="Arial" pitchFamily="34" charset="0"/>
              </a:rPr>
              <a:t>طاق و تويزه سقف هشتي</a:t>
            </a:r>
            <a:endParaRPr lang="fa-IR" sz="2000" b="1" i="1" dirty="0">
              <a:solidFill>
                <a:schemeClr val="bg2">
                  <a:lumMod val="25000"/>
                </a:schemeClr>
              </a:solidFill>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16388"/>
                                        </p:tgtEl>
                                        <p:attrNameLst>
                                          <p:attrName>style.visibility</p:attrName>
                                        </p:attrNameLst>
                                      </p:cBhvr>
                                      <p:to>
                                        <p:strVal val="visible"/>
                                      </p:to>
                                    </p:set>
                                    <p:anim calcmode="lin" valueType="num">
                                      <p:cBhvr>
                                        <p:cTn id="7" dur="1000" fill="hold"/>
                                        <p:tgtEl>
                                          <p:spTgt spid="16388"/>
                                        </p:tgtEl>
                                        <p:attrNameLst>
                                          <p:attrName>ppt_w</p:attrName>
                                        </p:attrNameLst>
                                      </p:cBhvr>
                                      <p:tavLst>
                                        <p:tav tm="0">
                                          <p:val>
                                            <p:fltVal val="0"/>
                                          </p:val>
                                        </p:tav>
                                        <p:tav tm="100000">
                                          <p:val>
                                            <p:strVal val="#ppt_w"/>
                                          </p:val>
                                        </p:tav>
                                      </p:tavLst>
                                    </p:anim>
                                    <p:anim calcmode="lin" valueType="num">
                                      <p:cBhvr>
                                        <p:cTn id="8" dur="1000" fill="hold"/>
                                        <p:tgtEl>
                                          <p:spTgt spid="16388"/>
                                        </p:tgtEl>
                                        <p:attrNameLst>
                                          <p:attrName>ppt_h</p:attrName>
                                        </p:attrNameLst>
                                      </p:cBhvr>
                                      <p:tavLst>
                                        <p:tav tm="0">
                                          <p:val>
                                            <p:fltVal val="0"/>
                                          </p:val>
                                        </p:tav>
                                        <p:tav tm="100000">
                                          <p:val>
                                            <p:strVal val="#ppt_h"/>
                                          </p:val>
                                        </p:tav>
                                      </p:tavLst>
                                    </p:anim>
                                    <p:animEffect transition="in" filter="fade">
                                      <p:cBhvr>
                                        <p:cTn id="9" dur="1000"/>
                                        <p:tgtEl>
                                          <p:spTgt spid="16388"/>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0" fill="hold" nodeType="clickEffect">
                                  <p:stCondLst>
                                    <p:cond delay="0"/>
                                  </p:stCondLst>
                                  <p:childTnLst>
                                    <p:set>
                                      <p:cBhvr>
                                        <p:cTn id="13" dur="1" fill="hold">
                                          <p:stCondLst>
                                            <p:cond delay="0"/>
                                          </p:stCondLst>
                                        </p:cTn>
                                        <p:tgtEl>
                                          <p:spTgt spid="16387"/>
                                        </p:tgtEl>
                                        <p:attrNameLst>
                                          <p:attrName>style.visibility</p:attrName>
                                        </p:attrNameLst>
                                      </p:cBhvr>
                                      <p:to>
                                        <p:strVal val="visible"/>
                                      </p:to>
                                    </p:set>
                                    <p:anim calcmode="lin" valueType="num">
                                      <p:cBhvr>
                                        <p:cTn id="14" dur="1000" fill="hold"/>
                                        <p:tgtEl>
                                          <p:spTgt spid="16387"/>
                                        </p:tgtEl>
                                        <p:attrNameLst>
                                          <p:attrName>ppt_w</p:attrName>
                                        </p:attrNameLst>
                                      </p:cBhvr>
                                      <p:tavLst>
                                        <p:tav tm="0">
                                          <p:val>
                                            <p:fltVal val="0"/>
                                          </p:val>
                                        </p:tav>
                                        <p:tav tm="100000">
                                          <p:val>
                                            <p:strVal val="#ppt_w"/>
                                          </p:val>
                                        </p:tav>
                                      </p:tavLst>
                                    </p:anim>
                                    <p:anim calcmode="lin" valueType="num">
                                      <p:cBhvr>
                                        <p:cTn id="15" dur="1000" fill="hold"/>
                                        <p:tgtEl>
                                          <p:spTgt spid="16387"/>
                                        </p:tgtEl>
                                        <p:attrNameLst>
                                          <p:attrName>ppt_h</p:attrName>
                                        </p:attrNameLst>
                                      </p:cBhvr>
                                      <p:tavLst>
                                        <p:tav tm="0">
                                          <p:val>
                                            <p:fltVal val="0"/>
                                          </p:val>
                                        </p:tav>
                                        <p:tav tm="100000">
                                          <p:val>
                                            <p:strVal val="#ppt_h"/>
                                          </p:val>
                                        </p:tav>
                                      </p:tavLst>
                                    </p:anim>
                                    <p:animEffect transition="in" filter="fade">
                                      <p:cBhvr>
                                        <p:cTn id="16" dur="1000"/>
                                        <p:tgtEl>
                                          <p:spTgt spid="163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457200"/>
            <a:ext cx="7467600" cy="1143000"/>
          </a:xfrm>
        </p:spPr>
        <p:txBody>
          <a:bodyPr>
            <a:normAutofit/>
          </a:bodyPr>
          <a:lstStyle/>
          <a:p>
            <a:pPr algn="r" rtl="1"/>
            <a:r>
              <a:rPr lang="fa-IR" sz="3200" i="1" dirty="0" smtClean="0">
                <a:solidFill>
                  <a:schemeClr val="bg2">
                    <a:lumMod val="50000"/>
                  </a:schemeClr>
                </a:solidFill>
                <a:latin typeface="Arial" pitchFamily="34" charset="0"/>
                <a:cs typeface="Arial" pitchFamily="34" charset="0"/>
              </a:rPr>
              <a:t>مجتمع تدفینی قایتابای(1472-1474).م</a:t>
            </a:r>
            <a:br>
              <a:rPr lang="fa-IR" sz="3200" i="1" dirty="0" smtClean="0">
                <a:solidFill>
                  <a:schemeClr val="bg2">
                    <a:lumMod val="50000"/>
                  </a:schemeClr>
                </a:solidFill>
                <a:latin typeface="Arial" pitchFamily="34" charset="0"/>
                <a:cs typeface="Arial" pitchFamily="34" charset="0"/>
              </a:rPr>
            </a:br>
            <a:endParaRPr lang="fa-IR" sz="3200" i="1" dirty="0">
              <a:solidFill>
                <a:schemeClr val="bg2">
                  <a:lumMod val="50000"/>
                </a:schemeClr>
              </a:solidFill>
              <a:latin typeface="Arial" pitchFamily="34" charset="0"/>
              <a:cs typeface="Arial" pitchFamily="34" charset="0"/>
            </a:endParaRPr>
          </a:p>
        </p:txBody>
      </p:sp>
      <p:pic>
        <p:nvPicPr>
          <p:cNvPr id="17410" name="Picture 2" descr="C:\Documents and Settings\admin\Desktop\mesr22\New Folder\DSC01194.JPG"/>
          <p:cNvPicPr>
            <a:picLocks noGrp="1" noChangeAspect="1" noChangeArrowheads="1"/>
          </p:cNvPicPr>
          <p:nvPr>
            <p:ph idx="1"/>
          </p:nvPr>
        </p:nvPicPr>
        <p:blipFill>
          <a:blip r:embed="rId2"/>
          <a:srcRect/>
          <a:stretch>
            <a:fillRect/>
          </a:stretch>
        </p:blipFill>
        <p:spPr bwMode="auto">
          <a:xfrm>
            <a:off x="1295400" y="1371600"/>
            <a:ext cx="6034617" cy="4525963"/>
          </a:xfrm>
          <a:prstGeom prst="rect">
            <a:avLst/>
          </a:prstGeom>
          <a:noFill/>
          <a:ln w="50800">
            <a:solidFill>
              <a:schemeClr val="bg2">
                <a:lumMod val="50000"/>
              </a:schemeClr>
            </a:solidFill>
          </a:ln>
          <a:effectLst>
            <a:outerShdw blurRad="520700" dist="50800" dir="5400000" sx="106000" sy="106000" algn="ctr" rotWithShape="0">
              <a:srgbClr val="000000">
                <a:alpha val="77000"/>
              </a:srgbClr>
            </a:out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17410"/>
                                        </p:tgtEl>
                                        <p:attrNameLst>
                                          <p:attrName>style.visibility</p:attrName>
                                        </p:attrNameLst>
                                      </p:cBhvr>
                                      <p:to>
                                        <p:strVal val="visible"/>
                                      </p:to>
                                    </p:set>
                                    <p:anim calcmode="lin" valueType="num">
                                      <p:cBhvr>
                                        <p:cTn id="7" dur="1000" fill="hold"/>
                                        <p:tgtEl>
                                          <p:spTgt spid="17410"/>
                                        </p:tgtEl>
                                        <p:attrNameLst>
                                          <p:attrName>ppt_w</p:attrName>
                                        </p:attrNameLst>
                                      </p:cBhvr>
                                      <p:tavLst>
                                        <p:tav tm="0">
                                          <p:val>
                                            <p:fltVal val="0"/>
                                          </p:val>
                                        </p:tav>
                                        <p:tav tm="100000">
                                          <p:val>
                                            <p:strVal val="#ppt_w"/>
                                          </p:val>
                                        </p:tav>
                                      </p:tavLst>
                                    </p:anim>
                                    <p:anim calcmode="lin" valueType="num">
                                      <p:cBhvr>
                                        <p:cTn id="8" dur="1000" fill="hold"/>
                                        <p:tgtEl>
                                          <p:spTgt spid="17410"/>
                                        </p:tgtEl>
                                        <p:attrNameLst>
                                          <p:attrName>ppt_h</p:attrName>
                                        </p:attrNameLst>
                                      </p:cBhvr>
                                      <p:tavLst>
                                        <p:tav tm="0">
                                          <p:val>
                                            <p:fltVal val="0"/>
                                          </p:val>
                                        </p:tav>
                                        <p:tav tm="100000">
                                          <p:val>
                                            <p:strVal val="#ppt_h"/>
                                          </p:val>
                                        </p:tav>
                                      </p:tavLst>
                                    </p:anim>
                                    <p:animEffect transition="in" filter="fade">
                                      <p:cBhvr>
                                        <p:cTn id="9" dur="1000"/>
                                        <p:tgtEl>
                                          <p:spTgt spid="174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sp>
        <p:nvSpPr>
          <p:cNvPr id="3" name="Content Placeholder 2"/>
          <p:cNvSpPr>
            <a:spLocks noGrp="1"/>
          </p:cNvSpPr>
          <p:nvPr>
            <p:ph idx="1"/>
          </p:nvPr>
        </p:nvSpPr>
        <p:spPr>
          <a:xfrm>
            <a:off x="533400" y="914400"/>
            <a:ext cx="7467600" cy="4525963"/>
          </a:xfrm>
        </p:spPr>
        <p:txBody>
          <a:bodyPr>
            <a:normAutofit/>
          </a:bodyPr>
          <a:lstStyle/>
          <a:p>
            <a:pPr algn="r" rtl="1">
              <a:lnSpc>
                <a:spcPct val="150000"/>
              </a:lnSpc>
            </a:pPr>
            <a:r>
              <a:rPr lang="fa-IR" sz="2000" i="1" dirty="0" smtClean="0">
                <a:solidFill>
                  <a:schemeClr val="bg2">
                    <a:lumMod val="25000"/>
                  </a:schemeClr>
                </a:solidFill>
                <a:latin typeface="Arial" pitchFamily="34" charset="0"/>
                <a:cs typeface="Arial" pitchFamily="34" charset="0"/>
              </a:rPr>
              <a:t>واحدهای خودکفا متصل شده با راهرو</a:t>
            </a:r>
          </a:p>
          <a:p>
            <a:pPr algn="r" rtl="1">
              <a:lnSpc>
                <a:spcPct val="150000"/>
              </a:lnSpc>
            </a:pPr>
            <a:r>
              <a:rPr lang="fa-IR" sz="2000" i="1" dirty="0" smtClean="0">
                <a:solidFill>
                  <a:schemeClr val="bg2">
                    <a:lumMod val="25000"/>
                  </a:schemeClr>
                </a:solidFill>
                <a:latin typeface="Arial" pitchFamily="34" charset="0"/>
                <a:cs typeface="Arial" pitchFamily="34" charset="0"/>
              </a:rPr>
              <a:t>مناره باریک به طول 40 متر با پایه مربعی</a:t>
            </a:r>
          </a:p>
          <a:p>
            <a:pPr algn="r" rtl="1">
              <a:lnSpc>
                <a:spcPct val="150000"/>
              </a:lnSpc>
              <a:buFontTx/>
              <a:buNone/>
            </a:pPr>
            <a:endParaRPr lang="en-US" sz="2000" i="1" dirty="0" smtClean="0">
              <a:solidFill>
                <a:schemeClr val="bg2">
                  <a:lumMod val="25000"/>
                </a:schemeClr>
              </a:solidFill>
              <a:latin typeface="Arial" pitchFamily="34" charset="0"/>
              <a:cs typeface="Arial" pitchFamily="34" charset="0"/>
            </a:endParaRPr>
          </a:p>
          <a:p>
            <a:pPr algn="r" rtl="1">
              <a:lnSpc>
                <a:spcPct val="150000"/>
              </a:lnSpc>
            </a:pPr>
            <a:endParaRPr lang="fa-IR" sz="2000" i="1" dirty="0">
              <a:solidFill>
                <a:schemeClr val="bg2">
                  <a:lumMod val="25000"/>
                </a:schemeClr>
              </a:solidFill>
              <a:latin typeface="Arial" pitchFamily="34" charset="0"/>
              <a:cs typeface="Arial" pitchFamily="34" charset="0"/>
            </a:endParaRPr>
          </a:p>
        </p:txBody>
      </p:sp>
      <p:pic>
        <p:nvPicPr>
          <p:cNvPr id="18434" name="Picture 2" descr="C:\Documents and Settings\admin\Desktop\ax\ق1.jpg"/>
          <p:cNvPicPr>
            <a:picLocks noChangeAspect="1" noChangeArrowheads="1"/>
          </p:cNvPicPr>
          <p:nvPr/>
        </p:nvPicPr>
        <p:blipFill>
          <a:blip r:embed="rId2"/>
          <a:srcRect/>
          <a:stretch>
            <a:fillRect/>
          </a:stretch>
        </p:blipFill>
        <p:spPr bwMode="auto">
          <a:xfrm>
            <a:off x="533400" y="990600"/>
            <a:ext cx="2838450" cy="3894353"/>
          </a:xfrm>
          <a:prstGeom prst="rect">
            <a:avLst/>
          </a:prstGeom>
          <a:noFill/>
          <a:ln w="50800">
            <a:solidFill>
              <a:schemeClr val="bg2">
                <a:lumMod val="25000"/>
              </a:schemeClr>
            </a:solidFill>
          </a:ln>
          <a:effectLst>
            <a:outerShdw blurRad="342900" dist="50800" dir="5400000" sx="107000" sy="107000" algn="ctr" rotWithShape="0">
              <a:srgbClr val="000000">
                <a:alpha val="69000"/>
              </a:srgbClr>
            </a:outerShdw>
          </a:effectLst>
        </p:spPr>
      </p:pic>
      <p:pic>
        <p:nvPicPr>
          <p:cNvPr id="18435" name="Picture 3" descr="C:\Documents and Settings\admin\Desktop\ax\م.قا 1.jpg"/>
          <p:cNvPicPr>
            <a:picLocks noChangeAspect="1" noChangeArrowheads="1"/>
          </p:cNvPicPr>
          <p:nvPr/>
        </p:nvPicPr>
        <p:blipFill>
          <a:blip r:embed="rId3"/>
          <a:srcRect/>
          <a:stretch>
            <a:fillRect/>
          </a:stretch>
        </p:blipFill>
        <p:spPr bwMode="auto">
          <a:xfrm>
            <a:off x="5029200" y="2438400"/>
            <a:ext cx="2743200" cy="4118918"/>
          </a:xfrm>
          <a:prstGeom prst="rect">
            <a:avLst/>
          </a:prstGeom>
          <a:noFill/>
          <a:ln w="50800">
            <a:solidFill>
              <a:schemeClr val="bg2">
                <a:lumMod val="25000"/>
              </a:schemeClr>
            </a:solidFill>
          </a:ln>
          <a:effectLst>
            <a:outerShdw blurRad="381000" dist="50800" dir="5400000" sx="109000" sy="109000" algn="ctr" rotWithShape="0">
              <a:srgbClr val="000000">
                <a:alpha val="71000"/>
              </a:srgbClr>
            </a:out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18435"/>
                                        </p:tgtEl>
                                        <p:attrNameLst>
                                          <p:attrName>style.visibility</p:attrName>
                                        </p:attrNameLst>
                                      </p:cBhvr>
                                      <p:to>
                                        <p:strVal val="visible"/>
                                      </p:to>
                                    </p:set>
                                    <p:anim calcmode="lin" valueType="num">
                                      <p:cBhvr>
                                        <p:cTn id="7" dur="2000" fill="hold"/>
                                        <p:tgtEl>
                                          <p:spTgt spid="18435"/>
                                        </p:tgtEl>
                                        <p:attrNameLst>
                                          <p:attrName>ppt_w</p:attrName>
                                        </p:attrNameLst>
                                      </p:cBhvr>
                                      <p:tavLst>
                                        <p:tav tm="0">
                                          <p:val>
                                            <p:fltVal val="0"/>
                                          </p:val>
                                        </p:tav>
                                        <p:tav tm="100000">
                                          <p:val>
                                            <p:strVal val="#ppt_w"/>
                                          </p:val>
                                        </p:tav>
                                      </p:tavLst>
                                    </p:anim>
                                    <p:anim calcmode="lin" valueType="num">
                                      <p:cBhvr>
                                        <p:cTn id="8" dur="2000" fill="hold"/>
                                        <p:tgtEl>
                                          <p:spTgt spid="18435"/>
                                        </p:tgtEl>
                                        <p:attrNameLst>
                                          <p:attrName>ppt_h</p:attrName>
                                        </p:attrNameLst>
                                      </p:cBhvr>
                                      <p:tavLst>
                                        <p:tav tm="0">
                                          <p:val>
                                            <p:fltVal val="0"/>
                                          </p:val>
                                        </p:tav>
                                        <p:tav tm="100000">
                                          <p:val>
                                            <p:strVal val="#ppt_h"/>
                                          </p:val>
                                        </p:tav>
                                      </p:tavLst>
                                    </p:anim>
                                    <p:animEffect transition="in" filter="fade">
                                      <p:cBhvr>
                                        <p:cTn id="9" dur="2000"/>
                                        <p:tgtEl>
                                          <p:spTgt spid="18435"/>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0" fill="hold" nodeType="clickEffect">
                                  <p:stCondLst>
                                    <p:cond delay="0"/>
                                  </p:stCondLst>
                                  <p:childTnLst>
                                    <p:set>
                                      <p:cBhvr>
                                        <p:cTn id="13" dur="1" fill="hold">
                                          <p:stCondLst>
                                            <p:cond delay="0"/>
                                          </p:stCondLst>
                                        </p:cTn>
                                        <p:tgtEl>
                                          <p:spTgt spid="18434"/>
                                        </p:tgtEl>
                                        <p:attrNameLst>
                                          <p:attrName>style.visibility</p:attrName>
                                        </p:attrNameLst>
                                      </p:cBhvr>
                                      <p:to>
                                        <p:strVal val="visible"/>
                                      </p:to>
                                    </p:set>
                                    <p:anim calcmode="lin" valueType="num">
                                      <p:cBhvr>
                                        <p:cTn id="14" dur="2000" fill="hold"/>
                                        <p:tgtEl>
                                          <p:spTgt spid="18434"/>
                                        </p:tgtEl>
                                        <p:attrNameLst>
                                          <p:attrName>ppt_w</p:attrName>
                                        </p:attrNameLst>
                                      </p:cBhvr>
                                      <p:tavLst>
                                        <p:tav tm="0">
                                          <p:val>
                                            <p:fltVal val="0"/>
                                          </p:val>
                                        </p:tav>
                                        <p:tav tm="100000">
                                          <p:val>
                                            <p:strVal val="#ppt_w"/>
                                          </p:val>
                                        </p:tav>
                                      </p:tavLst>
                                    </p:anim>
                                    <p:anim calcmode="lin" valueType="num">
                                      <p:cBhvr>
                                        <p:cTn id="15" dur="2000" fill="hold"/>
                                        <p:tgtEl>
                                          <p:spTgt spid="18434"/>
                                        </p:tgtEl>
                                        <p:attrNameLst>
                                          <p:attrName>ppt_h</p:attrName>
                                        </p:attrNameLst>
                                      </p:cBhvr>
                                      <p:tavLst>
                                        <p:tav tm="0">
                                          <p:val>
                                            <p:fltVal val="0"/>
                                          </p:val>
                                        </p:tav>
                                        <p:tav tm="100000">
                                          <p:val>
                                            <p:strVal val="#ppt_h"/>
                                          </p:val>
                                        </p:tav>
                                      </p:tavLst>
                                    </p:anim>
                                    <p:animEffect transition="in" filter="fade">
                                      <p:cBhvr>
                                        <p:cTn id="16" dur="2000"/>
                                        <p:tgtEl>
                                          <p:spTgt spid="184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sp>
        <p:nvSpPr>
          <p:cNvPr id="3" name="Content Placeholder 2"/>
          <p:cNvSpPr>
            <a:spLocks noGrp="1"/>
          </p:cNvSpPr>
          <p:nvPr>
            <p:ph idx="1"/>
          </p:nvPr>
        </p:nvSpPr>
        <p:spPr>
          <a:xfrm>
            <a:off x="685800" y="914400"/>
            <a:ext cx="7467600" cy="4525963"/>
          </a:xfrm>
        </p:spPr>
        <p:txBody>
          <a:bodyPr>
            <a:normAutofit/>
          </a:bodyPr>
          <a:lstStyle/>
          <a:p>
            <a:pPr algn="r" rtl="1">
              <a:lnSpc>
                <a:spcPct val="150000"/>
              </a:lnSpc>
              <a:buFontTx/>
              <a:buNone/>
            </a:pPr>
            <a:r>
              <a:rPr lang="fa-IR" sz="3200" i="1" dirty="0" smtClean="0">
                <a:solidFill>
                  <a:schemeClr val="bg2">
                    <a:lumMod val="50000"/>
                  </a:schemeClr>
                </a:solidFill>
                <a:latin typeface="Arial" pitchFamily="34" charset="0"/>
                <a:cs typeface="Arial" pitchFamily="34" charset="0"/>
              </a:rPr>
              <a:t>ویژگی های معماری عثمانيان :</a:t>
            </a:r>
          </a:p>
          <a:p>
            <a:pPr algn="r" rtl="1">
              <a:lnSpc>
                <a:spcPct val="150000"/>
              </a:lnSpc>
              <a:buFontTx/>
              <a:buNone/>
            </a:pPr>
            <a:endParaRPr lang="fa-IR" sz="3200" i="1" dirty="0" smtClean="0">
              <a:solidFill>
                <a:schemeClr val="bg2">
                  <a:lumMod val="50000"/>
                </a:schemeClr>
              </a:solidFill>
              <a:latin typeface="Arial" pitchFamily="34" charset="0"/>
              <a:cs typeface="Arial" pitchFamily="34" charset="0"/>
            </a:endParaRPr>
          </a:p>
          <a:p>
            <a:pPr algn="r" rtl="1">
              <a:lnSpc>
                <a:spcPct val="150000"/>
              </a:lnSpc>
            </a:pPr>
            <a:r>
              <a:rPr lang="fa-IR" sz="2000" i="1" dirty="0" smtClean="0">
                <a:solidFill>
                  <a:schemeClr val="bg2">
                    <a:lumMod val="25000"/>
                  </a:schemeClr>
                </a:solidFill>
                <a:latin typeface="Arial" pitchFamily="34" charset="0"/>
                <a:cs typeface="Arial" pitchFamily="34" charset="0"/>
              </a:rPr>
              <a:t>رواج مناره های قلمی شکل به جای مناره های چندین طبقه ممالیک و رجحان مساجد گنبدی به مساجد ستوندار</a:t>
            </a:r>
          </a:p>
          <a:p>
            <a:pPr algn="r" rtl="1">
              <a:lnSpc>
                <a:spcPct val="150000"/>
              </a:lnSpc>
            </a:pPr>
            <a:r>
              <a:rPr lang="fa-IR" sz="2000" i="1" dirty="0" smtClean="0">
                <a:solidFill>
                  <a:schemeClr val="bg2">
                    <a:lumMod val="25000"/>
                  </a:schemeClr>
                </a:solidFill>
                <a:latin typeface="Arial" pitchFamily="34" charset="0"/>
                <a:cs typeface="Arial" pitchFamily="34" charset="0"/>
              </a:rPr>
              <a:t>ویژگی هایی چون صحن باز ، مناره قلمی و گنبد مشرف بر سه نیم گنبد الهام گرفته از معماری استانبل</a:t>
            </a:r>
          </a:p>
          <a:p>
            <a:pPr algn="r" rtl="1">
              <a:lnSpc>
                <a:spcPct val="150000"/>
              </a:lnSpc>
            </a:pPr>
            <a:r>
              <a:rPr lang="fa-IR" sz="2000" i="1" dirty="0" smtClean="0">
                <a:solidFill>
                  <a:schemeClr val="bg2">
                    <a:lumMod val="25000"/>
                  </a:schemeClr>
                </a:solidFill>
                <a:latin typeface="Arial" pitchFamily="34" charset="0"/>
                <a:cs typeface="Arial" pitchFamily="34" charset="0"/>
              </a:rPr>
              <a:t>تزئینات داخلی با قاب های مرمری</a:t>
            </a:r>
          </a:p>
          <a:p>
            <a:pPr algn="r" rtl="1">
              <a:lnSpc>
                <a:spcPct val="150000"/>
              </a:lnSpc>
            </a:pPr>
            <a:endParaRPr lang="en-US" sz="2000" i="1" dirty="0" smtClean="0">
              <a:solidFill>
                <a:schemeClr val="bg2">
                  <a:lumMod val="25000"/>
                </a:schemeClr>
              </a:solidFill>
              <a:latin typeface="Arial" pitchFamily="34" charset="0"/>
              <a:cs typeface="Arial" pitchFamily="34" charset="0"/>
            </a:endParaRPr>
          </a:p>
          <a:p>
            <a:pPr algn="r" rtl="1">
              <a:lnSpc>
                <a:spcPct val="150000"/>
              </a:lnSpc>
            </a:pPr>
            <a:endParaRPr lang="en-US" sz="2000" i="1" dirty="0" smtClean="0">
              <a:solidFill>
                <a:schemeClr val="bg2">
                  <a:lumMod val="25000"/>
                </a:schemeClr>
              </a:solidFill>
              <a:latin typeface="Arial" pitchFamily="34" charset="0"/>
              <a:cs typeface="Arial" pitchFamily="34" charset="0"/>
            </a:endParaRPr>
          </a:p>
          <a:p>
            <a:pPr algn="r" rtl="1">
              <a:lnSpc>
                <a:spcPct val="150000"/>
              </a:lnSpc>
            </a:pPr>
            <a:endParaRPr lang="fa-IR" sz="2000" i="1" dirty="0">
              <a:solidFill>
                <a:schemeClr val="bg2">
                  <a:lumMod val="25000"/>
                </a:schemeClr>
              </a:solidFill>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685800"/>
            <a:ext cx="7467600" cy="1143000"/>
          </a:xfrm>
        </p:spPr>
        <p:txBody>
          <a:bodyPr>
            <a:normAutofit/>
          </a:bodyPr>
          <a:lstStyle/>
          <a:p>
            <a:pPr algn="r" rtl="1"/>
            <a:r>
              <a:rPr lang="fa-IR" sz="3200" i="1" dirty="0" smtClean="0">
                <a:solidFill>
                  <a:schemeClr val="bg2">
                    <a:lumMod val="50000"/>
                  </a:schemeClr>
                </a:solidFill>
                <a:latin typeface="Arial" pitchFamily="34" charset="0"/>
                <a:cs typeface="Arial" pitchFamily="34" charset="0"/>
              </a:rPr>
              <a:t>مجتمع بزرگ بولاق ( 1573 ).م</a:t>
            </a:r>
            <a:endParaRPr lang="fa-IR" sz="3200" i="1" dirty="0">
              <a:solidFill>
                <a:schemeClr val="bg2">
                  <a:lumMod val="50000"/>
                </a:schemeClr>
              </a:solidFill>
              <a:latin typeface="Arial" pitchFamily="34" charset="0"/>
              <a:cs typeface="Arial" pitchFamily="34" charset="0"/>
            </a:endParaRPr>
          </a:p>
        </p:txBody>
      </p:sp>
      <p:sp>
        <p:nvSpPr>
          <p:cNvPr id="3" name="Content Placeholder 2"/>
          <p:cNvSpPr>
            <a:spLocks noGrp="1"/>
          </p:cNvSpPr>
          <p:nvPr>
            <p:ph idx="1"/>
          </p:nvPr>
        </p:nvSpPr>
        <p:spPr>
          <a:xfrm>
            <a:off x="0" y="2332037"/>
            <a:ext cx="7467600" cy="4525963"/>
          </a:xfrm>
        </p:spPr>
        <p:txBody>
          <a:bodyPr>
            <a:normAutofit/>
          </a:bodyPr>
          <a:lstStyle/>
          <a:p>
            <a:pPr algn="r" rtl="1">
              <a:lnSpc>
                <a:spcPct val="150000"/>
              </a:lnSpc>
            </a:pPr>
            <a:r>
              <a:rPr lang="fa-IR" sz="2000" i="1" dirty="0" smtClean="0">
                <a:solidFill>
                  <a:schemeClr val="bg2">
                    <a:lumMod val="25000"/>
                  </a:schemeClr>
                </a:solidFill>
                <a:latin typeface="Arial" pitchFamily="34" charset="0"/>
                <a:cs typeface="Arial" pitchFamily="34" charset="0"/>
              </a:rPr>
              <a:t>دارای مسجدی با نمازخانه گنبدی</a:t>
            </a:r>
          </a:p>
          <a:p>
            <a:pPr algn="r" rtl="1">
              <a:lnSpc>
                <a:spcPct val="150000"/>
              </a:lnSpc>
            </a:pPr>
            <a:r>
              <a:rPr lang="fa-IR" sz="2000" i="1" dirty="0" smtClean="0">
                <a:solidFill>
                  <a:schemeClr val="bg2">
                    <a:lumMod val="25000"/>
                  </a:schemeClr>
                </a:solidFill>
                <a:latin typeface="Arial" pitchFamily="34" charset="0"/>
                <a:cs typeface="Arial" pitchFamily="34" charset="0"/>
              </a:rPr>
              <a:t>تداوم سنت گنبد های سنگی دوره ممالیک</a:t>
            </a:r>
            <a:endParaRPr lang="en-US" sz="2000" i="1" dirty="0" smtClean="0">
              <a:solidFill>
                <a:schemeClr val="bg2">
                  <a:lumMod val="25000"/>
                </a:schemeClr>
              </a:solidFill>
              <a:latin typeface="Arial" pitchFamily="34" charset="0"/>
              <a:cs typeface="Arial" pitchFamily="34" charset="0"/>
            </a:endParaRPr>
          </a:p>
          <a:p>
            <a:pPr algn="r" rtl="1">
              <a:lnSpc>
                <a:spcPct val="150000"/>
              </a:lnSpc>
            </a:pPr>
            <a:endParaRPr lang="fa-IR" sz="2000" i="1" dirty="0">
              <a:solidFill>
                <a:schemeClr val="bg2">
                  <a:lumMod val="25000"/>
                </a:schemeClr>
              </a:solidFill>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81000"/>
            <a:ext cx="7467600" cy="1143000"/>
          </a:xfrm>
        </p:spPr>
        <p:txBody>
          <a:bodyPr>
            <a:normAutofit/>
          </a:bodyPr>
          <a:lstStyle/>
          <a:p>
            <a:pPr algn="r" rtl="1"/>
            <a:r>
              <a:rPr lang="fa-IR" sz="3200" i="1" dirty="0" smtClean="0">
                <a:solidFill>
                  <a:schemeClr val="bg2">
                    <a:lumMod val="50000"/>
                  </a:schemeClr>
                </a:solidFill>
                <a:latin typeface="Arial" pitchFamily="34" charset="0"/>
                <a:cs typeface="Arial" pitchFamily="34" charset="0"/>
              </a:rPr>
              <a:t>مسجد سنان پاشا (1571 ).م</a:t>
            </a:r>
            <a:br>
              <a:rPr lang="fa-IR" sz="3200" i="1" dirty="0" smtClean="0">
                <a:solidFill>
                  <a:schemeClr val="bg2">
                    <a:lumMod val="50000"/>
                  </a:schemeClr>
                </a:solidFill>
                <a:latin typeface="Arial" pitchFamily="34" charset="0"/>
                <a:cs typeface="Arial" pitchFamily="34" charset="0"/>
              </a:rPr>
            </a:br>
            <a:endParaRPr lang="fa-IR" sz="3200" i="1" dirty="0">
              <a:solidFill>
                <a:schemeClr val="bg2">
                  <a:lumMod val="50000"/>
                </a:schemeClr>
              </a:solidFill>
              <a:latin typeface="Arial" pitchFamily="34" charset="0"/>
              <a:cs typeface="Arial" pitchFamily="34" charset="0"/>
            </a:endParaRPr>
          </a:p>
        </p:txBody>
      </p:sp>
      <p:pic>
        <p:nvPicPr>
          <p:cNvPr id="19458" name="Picture 2" descr="C:\Documents and Settings\admin\Desktop\mesr22\New Folder\DSC01186.JPG"/>
          <p:cNvPicPr>
            <a:picLocks noGrp="1" noChangeAspect="1" noChangeArrowheads="1"/>
          </p:cNvPicPr>
          <p:nvPr>
            <p:ph idx="1"/>
          </p:nvPr>
        </p:nvPicPr>
        <p:blipFill>
          <a:blip r:embed="rId2"/>
          <a:srcRect/>
          <a:stretch>
            <a:fillRect/>
          </a:stretch>
        </p:blipFill>
        <p:spPr bwMode="auto">
          <a:xfrm>
            <a:off x="533400" y="1524000"/>
            <a:ext cx="4769909" cy="3577432"/>
          </a:xfrm>
          <a:prstGeom prst="rect">
            <a:avLst/>
          </a:prstGeom>
          <a:noFill/>
          <a:ln w="50800">
            <a:solidFill>
              <a:schemeClr val="bg2">
                <a:lumMod val="50000"/>
              </a:schemeClr>
            </a:solidFill>
          </a:ln>
          <a:effectLst>
            <a:outerShdw blurRad="431800" dist="50800" dir="5400000" sx="107000" sy="107000" algn="ctr" rotWithShape="0">
              <a:srgbClr val="000000">
                <a:alpha val="70000"/>
              </a:srgbClr>
            </a:outerShdw>
          </a:effectLst>
        </p:spPr>
      </p:pic>
      <p:sp>
        <p:nvSpPr>
          <p:cNvPr id="5" name="Rectangle 4"/>
          <p:cNvSpPr/>
          <p:nvPr/>
        </p:nvSpPr>
        <p:spPr>
          <a:xfrm>
            <a:off x="3657600" y="2362200"/>
            <a:ext cx="4572000" cy="1420325"/>
          </a:xfrm>
          <a:prstGeom prst="rect">
            <a:avLst/>
          </a:prstGeom>
        </p:spPr>
        <p:txBody>
          <a:bodyPr>
            <a:spAutoFit/>
          </a:bodyPr>
          <a:lstStyle/>
          <a:p>
            <a:pPr algn="r" rtl="1">
              <a:lnSpc>
                <a:spcPct val="150000"/>
              </a:lnSpc>
            </a:pPr>
            <a:r>
              <a:rPr lang="fa-IR" sz="2000" i="1" dirty="0" smtClean="0">
                <a:solidFill>
                  <a:schemeClr val="bg2">
                    <a:lumMod val="25000"/>
                  </a:schemeClr>
                </a:solidFill>
                <a:latin typeface="Arial" pitchFamily="34" charset="0"/>
                <a:cs typeface="Arial" pitchFamily="34" charset="0"/>
              </a:rPr>
              <a:t>از دسته مساجد تک گنبدی</a:t>
            </a:r>
          </a:p>
          <a:p>
            <a:pPr algn="r" rtl="1">
              <a:lnSpc>
                <a:spcPct val="150000"/>
              </a:lnSpc>
            </a:pPr>
            <a:r>
              <a:rPr lang="fa-IR" sz="2000" i="1" dirty="0" smtClean="0">
                <a:solidFill>
                  <a:schemeClr val="bg2">
                    <a:lumMod val="25000"/>
                  </a:schemeClr>
                </a:solidFill>
                <a:latin typeface="Arial" pitchFamily="34" charset="0"/>
                <a:cs typeface="Arial" pitchFamily="34" charset="0"/>
              </a:rPr>
              <a:t>بنای محصور شده در یک باغ</a:t>
            </a:r>
          </a:p>
          <a:p>
            <a:pPr algn="r" rtl="1">
              <a:lnSpc>
                <a:spcPct val="150000"/>
              </a:lnSpc>
            </a:pPr>
            <a:endParaRPr lang="en-US" sz="2000" i="1" dirty="0">
              <a:solidFill>
                <a:schemeClr val="bg2">
                  <a:lumMod val="25000"/>
                </a:schemeClr>
              </a:solidFill>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9458"/>
                                        </p:tgtEl>
                                        <p:attrNameLst>
                                          <p:attrName>style.visibility</p:attrName>
                                        </p:attrNameLst>
                                      </p:cBhvr>
                                      <p:to>
                                        <p:strVal val="visible"/>
                                      </p:to>
                                    </p:set>
                                    <p:anim calcmode="lin" valueType="num">
                                      <p:cBhvr additive="base">
                                        <p:cTn id="7" dur="1000" fill="hold"/>
                                        <p:tgtEl>
                                          <p:spTgt spid="19458"/>
                                        </p:tgtEl>
                                        <p:attrNameLst>
                                          <p:attrName>ppt_x</p:attrName>
                                        </p:attrNameLst>
                                      </p:cBhvr>
                                      <p:tavLst>
                                        <p:tav tm="0">
                                          <p:val>
                                            <p:strVal val="#ppt_x"/>
                                          </p:val>
                                        </p:tav>
                                        <p:tav tm="100000">
                                          <p:val>
                                            <p:strVal val="#ppt_x"/>
                                          </p:val>
                                        </p:tav>
                                      </p:tavLst>
                                    </p:anim>
                                    <p:anim calcmode="lin" valueType="num">
                                      <p:cBhvr additive="base">
                                        <p:cTn id="8" dur="1000" fill="hold"/>
                                        <p:tgtEl>
                                          <p:spTgt spid="1945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rtl="1"/>
            <a:r>
              <a:rPr lang="fa-IR" sz="3200" i="1" dirty="0" smtClean="0">
                <a:solidFill>
                  <a:schemeClr val="bg2">
                    <a:lumMod val="50000"/>
                  </a:schemeClr>
                </a:solidFill>
                <a:latin typeface="Arial" pitchFamily="34" charset="0"/>
                <a:cs typeface="Arial" pitchFamily="34" charset="0"/>
              </a:rPr>
              <a:t>سبیل-کتاب (سقاخانه – مکتب خانه)1744.م</a:t>
            </a:r>
            <a:endParaRPr lang="fa-IR" sz="3200" i="1" dirty="0">
              <a:solidFill>
                <a:schemeClr val="bg2">
                  <a:lumMod val="50000"/>
                </a:schemeClr>
              </a:solidFill>
              <a:latin typeface="Arial" pitchFamily="34" charset="0"/>
              <a:cs typeface="Arial" pitchFamily="34" charset="0"/>
            </a:endParaRPr>
          </a:p>
        </p:txBody>
      </p:sp>
      <p:sp>
        <p:nvSpPr>
          <p:cNvPr id="3" name="Content Placeholder 2"/>
          <p:cNvSpPr>
            <a:spLocks noGrp="1"/>
          </p:cNvSpPr>
          <p:nvPr>
            <p:ph idx="1"/>
          </p:nvPr>
        </p:nvSpPr>
        <p:spPr>
          <a:xfrm>
            <a:off x="-2590800" y="2332037"/>
            <a:ext cx="7467600" cy="4525963"/>
          </a:xfrm>
        </p:spPr>
        <p:txBody>
          <a:bodyPr>
            <a:normAutofit/>
          </a:bodyPr>
          <a:lstStyle/>
          <a:p>
            <a:pPr algn="r" rtl="1">
              <a:lnSpc>
                <a:spcPct val="150000"/>
              </a:lnSpc>
            </a:pPr>
            <a:r>
              <a:rPr lang="fa-IR" sz="2000" dirty="0" smtClean="0">
                <a:solidFill>
                  <a:schemeClr val="bg2">
                    <a:lumMod val="25000"/>
                  </a:schemeClr>
                </a:solidFill>
                <a:latin typeface="Arial" pitchFamily="34" charset="0"/>
                <a:cs typeface="Arial" pitchFamily="34" charset="0"/>
              </a:rPr>
              <a:t>شامل 2 طبقه،سقاخانه در پائین و مکتب خانه در بالا</a:t>
            </a:r>
          </a:p>
          <a:p>
            <a:pPr algn="r" rtl="1">
              <a:lnSpc>
                <a:spcPct val="150000"/>
              </a:lnSpc>
            </a:pPr>
            <a:r>
              <a:rPr lang="fa-IR" sz="2000" dirty="0" smtClean="0">
                <a:solidFill>
                  <a:schemeClr val="bg2">
                    <a:lumMod val="25000"/>
                  </a:schemeClr>
                </a:solidFill>
                <a:latin typeface="Arial" pitchFamily="34" charset="0"/>
                <a:cs typeface="Arial" pitchFamily="34" charset="0"/>
              </a:rPr>
              <a:t>اصل بنا مربوط به اواخر دوره ممالیک</a:t>
            </a:r>
            <a:endParaRPr lang="en-US" sz="2000" dirty="0" smtClean="0">
              <a:solidFill>
                <a:schemeClr val="bg2">
                  <a:lumMod val="25000"/>
                </a:schemeClr>
              </a:solidFill>
              <a:latin typeface="Arial" pitchFamily="34" charset="0"/>
              <a:cs typeface="Arial" pitchFamily="34" charset="0"/>
            </a:endParaRPr>
          </a:p>
          <a:p>
            <a:pPr algn="r" rtl="1">
              <a:lnSpc>
                <a:spcPct val="150000"/>
              </a:lnSpc>
            </a:pPr>
            <a:endParaRPr lang="fa-IR" sz="2000" dirty="0">
              <a:solidFill>
                <a:schemeClr val="bg2">
                  <a:lumMod val="25000"/>
                </a:schemeClr>
              </a:solidFill>
              <a:latin typeface="Arial" pitchFamily="34" charset="0"/>
              <a:cs typeface="Arial" pitchFamily="34" charset="0"/>
            </a:endParaRPr>
          </a:p>
        </p:txBody>
      </p:sp>
      <p:pic>
        <p:nvPicPr>
          <p:cNvPr id="20482" name="Picture 2" descr="C:\Documents and Settings\admin\Desktop\ax\سبیل-الکتاب.jpg"/>
          <p:cNvPicPr>
            <a:picLocks noChangeAspect="1" noChangeArrowheads="1"/>
          </p:cNvPicPr>
          <p:nvPr/>
        </p:nvPicPr>
        <p:blipFill>
          <a:blip r:embed="rId2"/>
          <a:srcRect/>
          <a:stretch>
            <a:fillRect/>
          </a:stretch>
        </p:blipFill>
        <p:spPr bwMode="auto">
          <a:xfrm>
            <a:off x="4876800" y="1676400"/>
            <a:ext cx="3282951" cy="4258962"/>
          </a:xfrm>
          <a:prstGeom prst="rect">
            <a:avLst/>
          </a:prstGeom>
          <a:noFill/>
          <a:ln w="50800">
            <a:solidFill>
              <a:schemeClr val="bg2">
                <a:lumMod val="25000"/>
              </a:schemeClr>
            </a:solidFill>
          </a:ln>
          <a:effectLst>
            <a:outerShdw blurRad="330200" dist="50800" dir="5400000" sx="105000" sy="105000" algn="ctr" rotWithShape="0">
              <a:srgbClr val="000000">
                <a:alpha val="77000"/>
              </a:srgbClr>
            </a:out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0482"/>
                                        </p:tgtEl>
                                        <p:attrNameLst>
                                          <p:attrName>style.visibility</p:attrName>
                                        </p:attrNameLst>
                                      </p:cBhvr>
                                      <p:to>
                                        <p:strVal val="visible"/>
                                      </p:to>
                                    </p:set>
                                    <p:anim calcmode="lin" valueType="num">
                                      <p:cBhvr additive="base">
                                        <p:cTn id="7" dur="1000" fill="hold"/>
                                        <p:tgtEl>
                                          <p:spTgt spid="20482"/>
                                        </p:tgtEl>
                                        <p:attrNameLst>
                                          <p:attrName>ppt_x</p:attrName>
                                        </p:attrNameLst>
                                      </p:cBhvr>
                                      <p:tavLst>
                                        <p:tav tm="0">
                                          <p:val>
                                            <p:strVal val="#ppt_x"/>
                                          </p:val>
                                        </p:tav>
                                        <p:tav tm="100000">
                                          <p:val>
                                            <p:strVal val="#ppt_x"/>
                                          </p:val>
                                        </p:tav>
                                      </p:tavLst>
                                    </p:anim>
                                    <p:anim calcmode="lin" valueType="num">
                                      <p:cBhvr additive="base">
                                        <p:cTn id="8" dur="1000" fill="hold"/>
                                        <p:tgtEl>
                                          <p:spTgt spid="2048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533400"/>
            <a:ext cx="7467600" cy="1143000"/>
          </a:xfrm>
        </p:spPr>
        <p:txBody>
          <a:bodyPr>
            <a:normAutofit/>
          </a:bodyPr>
          <a:lstStyle/>
          <a:p>
            <a:pPr algn="r" rtl="1"/>
            <a:r>
              <a:rPr lang="fa-IR" sz="3200" i="1" dirty="0" smtClean="0">
                <a:solidFill>
                  <a:schemeClr val="bg2">
                    <a:lumMod val="50000"/>
                  </a:schemeClr>
                </a:solidFill>
                <a:latin typeface="Arial" pitchFamily="34" charset="0"/>
                <a:cs typeface="Arial" pitchFamily="34" charset="0"/>
              </a:rPr>
              <a:t>سلسله عثمانی ها (1517-1798)</a:t>
            </a:r>
            <a:br>
              <a:rPr lang="fa-IR" sz="3200" i="1" dirty="0" smtClean="0">
                <a:solidFill>
                  <a:schemeClr val="bg2">
                    <a:lumMod val="50000"/>
                  </a:schemeClr>
                </a:solidFill>
                <a:latin typeface="Arial" pitchFamily="34" charset="0"/>
                <a:cs typeface="Arial" pitchFamily="34" charset="0"/>
              </a:rPr>
            </a:br>
            <a:endParaRPr lang="fa-IR" sz="3200" i="1" dirty="0">
              <a:solidFill>
                <a:schemeClr val="bg2">
                  <a:lumMod val="50000"/>
                </a:schemeClr>
              </a:solidFill>
              <a:latin typeface="Arial" pitchFamily="34" charset="0"/>
              <a:cs typeface="Arial" pitchFamily="34" charset="0"/>
            </a:endParaRPr>
          </a:p>
        </p:txBody>
      </p:sp>
      <p:sp>
        <p:nvSpPr>
          <p:cNvPr id="3" name="Content Placeholder 2"/>
          <p:cNvSpPr>
            <a:spLocks noGrp="1"/>
          </p:cNvSpPr>
          <p:nvPr>
            <p:ph idx="1"/>
          </p:nvPr>
        </p:nvSpPr>
        <p:spPr>
          <a:xfrm>
            <a:off x="838200" y="1905000"/>
            <a:ext cx="7467600" cy="4525963"/>
          </a:xfrm>
        </p:spPr>
        <p:txBody>
          <a:bodyPr>
            <a:normAutofit/>
          </a:bodyPr>
          <a:lstStyle/>
          <a:p>
            <a:pPr algn="r" rtl="1">
              <a:lnSpc>
                <a:spcPct val="150000"/>
              </a:lnSpc>
            </a:pPr>
            <a:r>
              <a:rPr lang="fa-IR" sz="2000" dirty="0" smtClean="0">
                <a:solidFill>
                  <a:schemeClr val="bg2">
                    <a:lumMod val="25000"/>
                  </a:schemeClr>
                </a:solidFill>
                <a:latin typeface="Arial" pitchFamily="34" charset="0"/>
                <a:cs typeface="Arial" pitchFamily="34" charset="0"/>
              </a:rPr>
              <a:t>قاهره در سالهای 1517-1798 پایتخت عثمانی ها محسوب می شد . استیلای عثمانیان در مصر سنت درخشان معماری ممالیک را متوقف نکرد و معماری مصر در زمان عثمانیان نشان دهنده پیوندهای عمیق آن با گذشته است .</a:t>
            </a:r>
          </a:p>
          <a:p>
            <a:pPr algn="r" rtl="1">
              <a:lnSpc>
                <a:spcPct val="150000"/>
              </a:lnSpc>
              <a:buFontTx/>
              <a:buNone/>
            </a:pPr>
            <a:endParaRPr lang="fa-IR" sz="2000" dirty="0" smtClean="0">
              <a:solidFill>
                <a:schemeClr val="bg2">
                  <a:lumMod val="25000"/>
                </a:schemeClr>
              </a:solidFill>
              <a:latin typeface="Arial" pitchFamily="34" charset="0"/>
              <a:cs typeface="Arial" pitchFamily="34" charset="0"/>
            </a:endParaRPr>
          </a:p>
          <a:p>
            <a:pPr algn="r" rtl="1">
              <a:lnSpc>
                <a:spcPct val="150000"/>
              </a:lnSpc>
            </a:pPr>
            <a:endParaRPr lang="fa-IR" sz="2000" dirty="0">
              <a:solidFill>
                <a:schemeClr val="bg2">
                  <a:lumMod val="25000"/>
                </a:schemeClr>
              </a:solidFill>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admin\Desktop\mesr\نقشه.jpg"/>
          <p:cNvPicPr>
            <a:picLocks noGrp="1" noChangeAspect="1" noChangeArrowheads="1"/>
          </p:cNvPicPr>
          <p:nvPr>
            <p:ph idx="1"/>
          </p:nvPr>
        </p:nvPicPr>
        <p:blipFill>
          <a:blip r:embed="rId2"/>
          <a:srcRect/>
          <a:stretch>
            <a:fillRect/>
          </a:stretch>
        </p:blipFill>
        <p:spPr bwMode="auto">
          <a:xfrm>
            <a:off x="1447800" y="0"/>
            <a:ext cx="6311813" cy="6832815"/>
          </a:xfrm>
          <a:prstGeom prst="rect">
            <a:avLst/>
          </a:prstGeom>
          <a:noFill/>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752600" y="2971800"/>
            <a:ext cx="5867400" cy="3352800"/>
          </a:xfrm>
        </p:spPr>
        <p:txBody>
          <a:bodyPr>
            <a:normAutofit/>
          </a:bodyPr>
          <a:lstStyle/>
          <a:p>
            <a:pPr algn="r" rtl="1">
              <a:buFont typeface="Arial" pitchFamily="34" charset="0"/>
              <a:buChar char="•"/>
            </a:pPr>
            <a:r>
              <a:rPr lang="fa-IR" sz="2000" i="1" dirty="0" smtClean="0">
                <a:solidFill>
                  <a:schemeClr val="bg2">
                    <a:lumMod val="25000"/>
                  </a:schemeClr>
                </a:solidFill>
                <a:latin typeface="Arial" pitchFamily="34" charset="0"/>
                <a:cs typeface="Arial" pitchFamily="34" charset="0"/>
              </a:rPr>
              <a:t>تقلید از سبک معماری اموی در نورگیر ها و دهانه های بزرگ</a:t>
            </a:r>
          </a:p>
          <a:p>
            <a:pPr algn="r" rtl="1">
              <a:buFont typeface="Arial" pitchFamily="34" charset="0"/>
              <a:buChar char="•"/>
            </a:pPr>
            <a:r>
              <a:rPr lang="fa-IR" sz="2000" i="1" dirty="0" smtClean="0">
                <a:solidFill>
                  <a:schemeClr val="bg2">
                    <a:lumMod val="25000"/>
                  </a:schemeClr>
                </a:solidFill>
                <a:latin typeface="Arial" pitchFamily="34" charset="0"/>
                <a:cs typeface="Arial" pitchFamily="34" charset="0"/>
              </a:rPr>
              <a:t>بکارگیری قوس کشکولی</a:t>
            </a:r>
          </a:p>
          <a:p>
            <a:pPr algn="r" rtl="1">
              <a:buFont typeface="Arial" pitchFamily="34" charset="0"/>
              <a:buChar char="•"/>
            </a:pPr>
            <a:r>
              <a:rPr lang="fa-IR" sz="2000" i="1" dirty="0" smtClean="0">
                <a:solidFill>
                  <a:schemeClr val="bg2">
                    <a:lumMod val="25000"/>
                  </a:schemeClr>
                </a:solidFill>
                <a:latin typeface="Arial" pitchFamily="34" charset="0"/>
                <a:cs typeface="Arial" pitchFamily="34" charset="0"/>
              </a:rPr>
              <a:t>ورودی های با شکوه</a:t>
            </a:r>
          </a:p>
          <a:p>
            <a:pPr algn="r" rtl="1">
              <a:buFont typeface="Arial" pitchFamily="34" charset="0"/>
              <a:buChar char="•"/>
            </a:pPr>
            <a:r>
              <a:rPr lang="fa-IR" sz="2000" i="1" dirty="0" smtClean="0">
                <a:solidFill>
                  <a:schemeClr val="bg2">
                    <a:lumMod val="25000"/>
                  </a:schemeClr>
                </a:solidFill>
                <a:latin typeface="Arial" pitchFamily="34" charset="0"/>
                <a:cs typeface="Arial" pitchFamily="34" charset="0"/>
              </a:rPr>
              <a:t>خلق قوسهای سه کولی در قالب یک معماری بسیار جالب سنگی</a:t>
            </a:r>
            <a:endParaRPr lang="en-US" sz="2000" i="1" dirty="0" smtClean="0">
              <a:solidFill>
                <a:schemeClr val="bg2">
                  <a:lumMod val="25000"/>
                </a:schemeClr>
              </a:solidFill>
              <a:latin typeface="Arial" pitchFamily="34" charset="0"/>
              <a:cs typeface="Arial" pitchFamily="34" charset="0"/>
            </a:endParaRPr>
          </a:p>
        </p:txBody>
      </p:sp>
      <p:sp>
        <p:nvSpPr>
          <p:cNvPr id="4" name="Title 3"/>
          <p:cNvSpPr>
            <a:spLocks noGrp="1"/>
          </p:cNvSpPr>
          <p:nvPr>
            <p:ph type="title"/>
          </p:nvPr>
        </p:nvSpPr>
        <p:spPr>
          <a:xfrm>
            <a:off x="1524000" y="533400"/>
            <a:ext cx="6172200" cy="1143000"/>
          </a:xfrm>
        </p:spPr>
        <p:txBody>
          <a:bodyPr>
            <a:noAutofit/>
          </a:bodyPr>
          <a:lstStyle/>
          <a:p>
            <a:pPr algn="ctr"/>
            <a:r>
              <a:rPr lang="fa-IR" sz="2800" b="1" i="1" dirty="0" smtClean="0">
                <a:solidFill>
                  <a:schemeClr val="bg2">
                    <a:lumMod val="50000"/>
                  </a:schemeClr>
                </a:solidFill>
                <a:latin typeface="Arial" pitchFamily="34" charset="0"/>
                <a:cs typeface="Arial" pitchFamily="34" charset="0"/>
              </a:rPr>
              <a:t>    سلسله فاطمیان(1171-969)</a:t>
            </a:r>
            <a:endParaRPr lang="en-US" sz="2800" b="1" i="1" dirty="0">
              <a:solidFill>
                <a:schemeClr val="bg2">
                  <a:lumMod val="50000"/>
                </a:schemeClr>
              </a:solidFill>
              <a:latin typeface="Arial" pitchFamily="34" charset="0"/>
              <a:cs typeface="Arial" pitchFamily="34" charset="0"/>
            </a:endParaRPr>
          </a:p>
        </p:txBody>
      </p:sp>
      <p:sp>
        <p:nvSpPr>
          <p:cNvPr id="7" name="Rectangle 6"/>
          <p:cNvSpPr/>
          <p:nvPr/>
        </p:nvSpPr>
        <p:spPr>
          <a:xfrm>
            <a:off x="4572000" y="2209800"/>
            <a:ext cx="3429000" cy="707886"/>
          </a:xfrm>
          <a:prstGeom prst="rect">
            <a:avLst/>
          </a:prstGeom>
        </p:spPr>
        <p:txBody>
          <a:bodyPr wrap="square">
            <a:spAutoFit/>
          </a:bodyPr>
          <a:lstStyle/>
          <a:p>
            <a:r>
              <a:rPr lang="fa-IR" sz="2000" b="1" i="1" dirty="0" smtClean="0">
                <a:solidFill>
                  <a:schemeClr val="bg2">
                    <a:lumMod val="25000"/>
                  </a:schemeClr>
                </a:solidFill>
                <a:latin typeface="Arial" pitchFamily="34" charset="0"/>
                <a:cs typeface="Arial" pitchFamily="34" charset="0"/>
              </a:rPr>
              <a:t>ویژگی های معماری فاطمیان :</a:t>
            </a:r>
            <a:br>
              <a:rPr lang="fa-IR" sz="2000" b="1" i="1" dirty="0" smtClean="0">
                <a:solidFill>
                  <a:schemeClr val="bg2">
                    <a:lumMod val="25000"/>
                  </a:schemeClr>
                </a:solidFill>
                <a:latin typeface="Arial" pitchFamily="34" charset="0"/>
                <a:cs typeface="Arial" pitchFamily="34" charset="0"/>
              </a:rPr>
            </a:br>
            <a:endParaRPr lang="fa-IR" sz="2000" b="1" i="1" dirty="0">
              <a:solidFill>
                <a:schemeClr val="bg2">
                  <a:lumMod val="25000"/>
                </a:schemeClr>
              </a:solidFill>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457200"/>
            <a:ext cx="7467600" cy="1143000"/>
          </a:xfrm>
        </p:spPr>
        <p:txBody>
          <a:bodyPr>
            <a:normAutofit/>
          </a:bodyPr>
          <a:lstStyle/>
          <a:p>
            <a:pPr algn="r" rtl="1"/>
            <a:r>
              <a:rPr lang="fa-IR" sz="3200" i="1" dirty="0" smtClean="0">
                <a:solidFill>
                  <a:schemeClr val="bg2">
                    <a:lumMod val="50000"/>
                  </a:schemeClr>
                </a:solidFill>
                <a:latin typeface="Arial" pitchFamily="34" charset="0"/>
                <a:cs typeface="Arial" pitchFamily="34" charset="0"/>
              </a:rPr>
              <a:t>مسجد مهدیه</a:t>
            </a:r>
            <a:endParaRPr lang="fa-IR" sz="3200" dirty="0"/>
          </a:p>
        </p:txBody>
      </p:sp>
      <p:pic>
        <p:nvPicPr>
          <p:cNvPr id="4" name="Picture 2" descr="E:\eslami'\New Folder\madkhal_aslie masjede mahdie.jpg"/>
          <p:cNvPicPr>
            <a:picLocks noGrp="1" noChangeAspect="1" noChangeArrowheads="1"/>
          </p:cNvPicPr>
          <p:nvPr>
            <p:ph idx="1"/>
          </p:nvPr>
        </p:nvPicPr>
        <p:blipFill>
          <a:blip r:embed="rId2"/>
          <a:srcRect/>
          <a:stretch>
            <a:fillRect/>
          </a:stretch>
        </p:blipFill>
        <p:spPr bwMode="auto">
          <a:xfrm>
            <a:off x="838200" y="1371600"/>
            <a:ext cx="3143030" cy="4525963"/>
          </a:xfrm>
          <a:prstGeom prst="rect">
            <a:avLst/>
          </a:prstGeom>
          <a:noFill/>
          <a:ln w="69850" cmpd="sng">
            <a:solidFill>
              <a:schemeClr val="bg2">
                <a:lumMod val="75000"/>
              </a:schemeClr>
            </a:solidFill>
            <a:prstDash val="solid"/>
          </a:ln>
          <a:effectLst>
            <a:outerShdw blurRad="330200" dist="50800" dir="5400000" sx="105000" sy="105000" algn="ctr" rotWithShape="0">
              <a:srgbClr val="000000"/>
            </a:outerShdw>
          </a:effectLst>
        </p:spPr>
      </p:pic>
      <p:sp>
        <p:nvSpPr>
          <p:cNvPr id="5" name="Rectangle 4"/>
          <p:cNvSpPr/>
          <p:nvPr/>
        </p:nvSpPr>
        <p:spPr>
          <a:xfrm>
            <a:off x="4876800" y="1981200"/>
            <a:ext cx="3429000" cy="872034"/>
          </a:xfrm>
          <a:prstGeom prst="rect">
            <a:avLst/>
          </a:prstGeom>
        </p:spPr>
        <p:txBody>
          <a:bodyPr wrap="square">
            <a:spAutoFit/>
          </a:bodyPr>
          <a:lstStyle/>
          <a:p>
            <a:pPr algn="r">
              <a:lnSpc>
                <a:spcPct val="150000"/>
              </a:lnSpc>
            </a:pPr>
            <a:r>
              <a:rPr lang="fa-IR" b="1" i="1" dirty="0" smtClean="0">
                <a:solidFill>
                  <a:schemeClr val="bg2">
                    <a:lumMod val="25000"/>
                  </a:schemeClr>
                </a:solidFill>
                <a:latin typeface="Arial" pitchFamily="34" charset="0"/>
                <a:cs typeface="Arial" pitchFamily="34" charset="0"/>
              </a:rPr>
              <a:t>اولین مدخل ساختمانی برجسته </a:t>
            </a:r>
          </a:p>
          <a:p>
            <a:pPr algn="r">
              <a:lnSpc>
                <a:spcPct val="150000"/>
              </a:lnSpc>
            </a:pPr>
            <a:r>
              <a:rPr lang="fa-IR" b="1" i="1" dirty="0" smtClean="0">
                <a:solidFill>
                  <a:schemeClr val="bg2">
                    <a:lumMod val="25000"/>
                  </a:schemeClr>
                </a:solidFill>
                <a:latin typeface="Arial" pitchFamily="34" charset="0"/>
                <a:cs typeface="Arial" pitchFamily="34" charset="0"/>
              </a:rPr>
              <a:t>مدخل شمالی مسجد مهدیه </a:t>
            </a:r>
            <a:r>
              <a:rPr lang="fa-IR" i="1" dirty="0" smtClean="0">
                <a:solidFill>
                  <a:schemeClr val="bg2">
                    <a:lumMod val="25000"/>
                  </a:schemeClr>
                </a:solidFill>
                <a:latin typeface="Arial" pitchFamily="34" charset="0"/>
                <a:cs typeface="Arial" pitchFamily="34" charset="0"/>
              </a:rPr>
              <a:t>912.م</a:t>
            </a:r>
            <a:endParaRPr lang="en-US" i="1" dirty="0">
              <a:solidFill>
                <a:schemeClr val="bg2">
                  <a:lumMod val="25000"/>
                </a:schemeClr>
              </a:solidFill>
              <a:latin typeface="Arial" pitchFamily="34" charset="0"/>
              <a:cs typeface="Arial" pitchFamily="34" charset="0"/>
            </a:endParaRPr>
          </a:p>
        </p:txBody>
      </p:sp>
      <p:sp>
        <p:nvSpPr>
          <p:cNvPr id="6" name="Rectangle 5"/>
          <p:cNvSpPr/>
          <p:nvPr/>
        </p:nvSpPr>
        <p:spPr>
          <a:xfrm>
            <a:off x="4648200" y="4800600"/>
            <a:ext cx="3829895" cy="369332"/>
          </a:xfrm>
          <a:prstGeom prst="rect">
            <a:avLst/>
          </a:prstGeom>
        </p:spPr>
        <p:txBody>
          <a:bodyPr wrap="none">
            <a:spAutoFit/>
          </a:bodyPr>
          <a:lstStyle/>
          <a:p>
            <a:pPr algn="r"/>
            <a:r>
              <a:rPr lang="fa-IR" b="1" i="1" dirty="0" smtClean="0">
                <a:solidFill>
                  <a:schemeClr val="bg2">
                    <a:lumMod val="25000"/>
                  </a:schemeClr>
                </a:solidFill>
                <a:latin typeface="Arial" pitchFamily="34" charset="0"/>
                <a:cs typeface="Arial" pitchFamily="34" charset="0"/>
              </a:rPr>
              <a:t>مربوط به زمان تسلط فاطمیان در آفریقای شمالی</a:t>
            </a:r>
            <a:endParaRPr lang="en-US" b="1" i="1" dirty="0">
              <a:solidFill>
                <a:schemeClr val="bg2">
                  <a:lumMod val="25000"/>
                </a:schemeClr>
              </a:solidFill>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Scale>
                                      <p:cBhvr>
                                        <p:cTn id="7" dur="200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2000" decel="50000" fill="hold">
                                          <p:stCondLst>
                                            <p:cond delay="0"/>
                                          </p:stCondLst>
                                        </p:cTn>
                                        <p:tgtEl>
                                          <p:spTgt spid="4"/>
                                        </p:tgtEl>
                                        <p:attrNameLst>
                                          <p:attrName>ppt_x</p:attrName>
                                          <p:attrName>ppt_y</p:attrName>
                                        </p:attrNameLst>
                                      </p:cBhvr>
                                    </p:animMotion>
                                    <p:animEffect transition="in" filter="fade">
                                      <p:cBhvr>
                                        <p:cTn id="9"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14600" y="5029200"/>
            <a:ext cx="7467600" cy="1143000"/>
          </a:xfrm>
        </p:spPr>
        <p:txBody>
          <a:bodyPr>
            <a:normAutofit/>
          </a:bodyPr>
          <a:lstStyle/>
          <a:p>
            <a:pPr algn="r"/>
            <a:r>
              <a:rPr lang="fa-IR" sz="2800" b="1" i="1" dirty="0" smtClean="0">
                <a:solidFill>
                  <a:schemeClr val="bg2">
                    <a:lumMod val="25000"/>
                  </a:schemeClr>
                </a:solidFill>
                <a:latin typeface="Arial" pitchFamily="34" charset="0"/>
                <a:cs typeface="Arial" pitchFamily="34" charset="0"/>
              </a:rPr>
              <a:t>قدیمی ترین بنای عهد فاطمی در قاهره</a:t>
            </a:r>
            <a:endParaRPr lang="en-US" sz="2800" b="1" i="1" dirty="0">
              <a:solidFill>
                <a:schemeClr val="bg2">
                  <a:lumMod val="25000"/>
                </a:schemeClr>
              </a:solidFill>
              <a:latin typeface="Arial" pitchFamily="34" charset="0"/>
              <a:cs typeface="Arial" pitchFamily="34" charset="0"/>
            </a:endParaRPr>
          </a:p>
        </p:txBody>
      </p:sp>
      <p:pic>
        <p:nvPicPr>
          <p:cNvPr id="82947" name="Picture 3" descr="E:\eslami'\New Folder (2)\alazhar.jpg"/>
          <p:cNvPicPr>
            <a:picLocks noChangeAspect="1" noChangeArrowheads="1"/>
          </p:cNvPicPr>
          <p:nvPr/>
        </p:nvPicPr>
        <p:blipFill>
          <a:blip r:embed="rId2"/>
          <a:srcRect/>
          <a:stretch>
            <a:fillRect/>
          </a:stretch>
        </p:blipFill>
        <p:spPr bwMode="auto">
          <a:xfrm>
            <a:off x="1600200" y="1524000"/>
            <a:ext cx="4953001" cy="3450591"/>
          </a:xfrm>
          <a:prstGeom prst="rect">
            <a:avLst/>
          </a:prstGeom>
          <a:noFill/>
          <a:ln w="31750" cmpd="sng">
            <a:solidFill>
              <a:schemeClr val="bg2">
                <a:lumMod val="50000"/>
              </a:schemeClr>
            </a:solidFill>
          </a:ln>
          <a:effectLst>
            <a:outerShdw blurRad="152400" dist="50800" dir="5400000" sx="106000" sy="106000" algn="ctr" rotWithShape="0">
              <a:srgbClr val="000000">
                <a:alpha val="39000"/>
              </a:srgbClr>
            </a:outerShdw>
          </a:effectLst>
        </p:spPr>
      </p:pic>
      <p:sp>
        <p:nvSpPr>
          <p:cNvPr id="6" name="TextBox 5"/>
          <p:cNvSpPr txBox="1"/>
          <p:nvPr/>
        </p:nvSpPr>
        <p:spPr>
          <a:xfrm>
            <a:off x="2667000" y="304800"/>
            <a:ext cx="3200400" cy="1077218"/>
          </a:xfrm>
          <a:prstGeom prst="rect">
            <a:avLst/>
          </a:prstGeom>
          <a:noFill/>
        </p:spPr>
        <p:txBody>
          <a:bodyPr wrap="square" rtlCol="0">
            <a:spAutoFit/>
          </a:bodyPr>
          <a:lstStyle/>
          <a:p>
            <a:pPr algn="ctr"/>
            <a:r>
              <a:rPr lang="fa-IR" sz="3200" b="1" i="1" dirty="0" smtClean="0">
                <a:solidFill>
                  <a:schemeClr val="bg2">
                    <a:lumMod val="50000"/>
                  </a:schemeClr>
                </a:solidFill>
                <a:latin typeface="Arial" pitchFamily="34" charset="0"/>
                <a:cs typeface="Arial" pitchFamily="34" charset="0"/>
              </a:rPr>
              <a:t>مسجد جامع الازهر</a:t>
            </a:r>
          </a:p>
          <a:p>
            <a:pPr algn="ctr"/>
            <a:r>
              <a:rPr lang="fa-IR" sz="3200" b="1" i="1" dirty="0" smtClean="0">
                <a:solidFill>
                  <a:schemeClr val="bg2">
                    <a:lumMod val="50000"/>
                  </a:schemeClr>
                </a:solidFill>
                <a:latin typeface="Arial" pitchFamily="34" charset="0"/>
                <a:cs typeface="Arial" pitchFamily="34" charset="0"/>
              </a:rPr>
              <a:t>970.م</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iterate type="lt">
                                    <p:tmPct val="5000"/>
                                  </p:iterate>
                                  <p:childTnLst>
                                    <p:set>
                                      <p:cBhvr>
                                        <p:cTn id="6" dur="1" fill="hold">
                                          <p:stCondLst>
                                            <p:cond delay="0"/>
                                          </p:stCondLst>
                                        </p:cTn>
                                        <p:tgtEl>
                                          <p:spTgt spid="82947"/>
                                        </p:tgtEl>
                                        <p:attrNameLst>
                                          <p:attrName>style.visibility</p:attrName>
                                        </p:attrNameLst>
                                      </p:cBhvr>
                                      <p:to>
                                        <p:strVal val="visible"/>
                                      </p:to>
                                    </p:set>
                                    <p:anim calcmode="lin" valueType="num">
                                      <p:cBhvr>
                                        <p:cTn id="7" dur="2000" fill="hold"/>
                                        <p:tgtEl>
                                          <p:spTgt spid="82947"/>
                                        </p:tgtEl>
                                        <p:attrNameLst>
                                          <p:attrName>ppt_w</p:attrName>
                                        </p:attrNameLst>
                                      </p:cBhvr>
                                      <p:tavLst>
                                        <p:tav tm="0">
                                          <p:val>
                                            <p:fltVal val="0"/>
                                          </p:val>
                                        </p:tav>
                                        <p:tav tm="100000">
                                          <p:val>
                                            <p:strVal val="#ppt_w"/>
                                          </p:val>
                                        </p:tav>
                                      </p:tavLst>
                                    </p:anim>
                                    <p:anim calcmode="lin" valueType="num">
                                      <p:cBhvr>
                                        <p:cTn id="8" dur="2000" fill="hold"/>
                                        <p:tgtEl>
                                          <p:spTgt spid="82947"/>
                                        </p:tgtEl>
                                        <p:attrNameLst>
                                          <p:attrName>ppt_h</p:attrName>
                                        </p:attrNameLst>
                                      </p:cBhvr>
                                      <p:tavLst>
                                        <p:tav tm="0">
                                          <p:val>
                                            <p:fltVal val="0"/>
                                          </p:val>
                                        </p:tav>
                                        <p:tav tm="100000">
                                          <p:val>
                                            <p:strVal val="#ppt_h"/>
                                          </p:val>
                                        </p:tav>
                                      </p:tavLst>
                                    </p:anim>
                                    <p:anim calcmode="lin" valueType="num">
                                      <p:cBhvr>
                                        <p:cTn id="9" dur="2000" fill="hold"/>
                                        <p:tgtEl>
                                          <p:spTgt spid="82947"/>
                                        </p:tgtEl>
                                        <p:attrNameLst>
                                          <p:attrName>style.rotation</p:attrName>
                                        </p:attrNameLst>
                                      </p:cBhvr>
                                      <p:tavLst>
                                        <p:tav tm="0">
                                          <p:val>
                                            <p:fltVal val="90"/>
                                          </p:val>
                                        </p:tav>
                                        <p:tav tm="100000">
                                          <p:val>
                                            <p:fltVal val="0"/>
                                          </p:val>
                                        </p:tav>
                                      </p:tavLst>
                                    </p:anim>
                                    <p:animEffect transition="in" filter="fade">
                                      <p:cBhvr>
                                        <p:cTn id="10" dur="2000"/>
                                        <p:tgtEl>
                                          <p:spTgt spid="82947"/>
                                        </p:tgtEl>
                                      </p:cBhvr>
                                    </p:animEffect>
                                  </p:childTnLst>
                                </p:cTn>
                              </p:par>
                            </p:childTnLst>
                          </p:cTn>
                        </p:par>
                      </p:childTnLst>
                    </p:cTn>
                  </p:par>
                  <p:par>
                    <p:cTn id="11" fill="hold">
                      <p:stCondLst>
                        <p:cond delay="indefinite"/>
                      </p:stCondLst>
                      <p:childTnLst>
                        <p:par>
                          <p:cTn id="12" fill="hold">
                            <p:stCondLst>
                              <p:cond delay="0"/>
                            </p:stCondLst>
                            <p:childTnLst>
                              <p:par>
                                <p:cTn id="13" presetID="52"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Scale>
                                      <p:cBhvr>
                                        <p:cTn id="15" dur="2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6" dur="2000" decel="50000" fill="hold">
                                          <p:stCondLst>
                                            <p:cond delay="0"/>
                                          </p:stCondLst>
                                        </p:cTn>
                                        <p:tgtEl>
                                          <p:spTgt spid="6"/>
                                        </p:tgtEl>
                                        <p:attrNameLst>
                                          <p:attrName>ppt_x</p:attrName>
                                          <p:attrName>ppt_y</p:attrName>
                                        </p:attrNameLst>
                                      </p:cBhvr>
                                    </p:animMotion>
                                    <p:animEffect transition="in" filter="fade">
                                      <p:cBhvr>
                                        <p:cTn id="1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theme/theme1.xml><?xml version="1.0" encoding="utf-8"?>
<a:theme xmlns:a="http://schemas.openxmlformats.org/drawingml/2006/main" name="Technic">
  <a:themeElements>
    <a:clrScheme name="Median">
      <a:dk1>
        <a:sysClr val="windowText" lastClr="000000"/>
      </a:dk1>
      <a:lt1>
        <a:sysClr val="window" lastClr="FFFFFF"/>
      </a:lt1>
      <a:dk2>
        <a:srgbClr val="775F55"/>
      </a:dk2>
      <a:lt2>
        <a:srgbClr val="EBDDC3"/>
      </a:lt2>
      <a:accent1>
        <a:srgbClr val="94B6D2"/>
      </a:accent1>
      <a:accent2>
        <a:srgbClr val="DD8047"/>
      </a:accent2>
      <a:accent3>
        <a:srgbClr val="A5AB81"/>
      </a:accent3>
      <a:accent4>
        <a:srgbClr val="D8B25C"/>
      </a:accent4>
      <a:accent5>
        <a:srgbClr val="7BA79D"/>
      </a:accent5>
      <a:accent6>
        <a:srgbClr val="968C8C"/>
      </a:accent6>
      <a:hlink>
        <a:srgbClr val="F7B615"/>
      </a:hlink>
      <a:folHlink>
        <a:srgbClr val="704404"/>
      </a:folHlink>
    </a:clrScheme>
    <a:fontScheme name="Technic">
      <a:majorFont>
        <a:latin typeface="Franklin Gothic Book"/>
        <a:ea typeface=""/>
        <a:cs typeface=""/>
        <a:font script="Jpan" typeface="ＭＳ Ｐゴシック"/>
        <a:font script="Hang" typeface="HY견고딕"/>
        <a:font script="Hans" typeface="宋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HGｺﾞｼｯｸM"/>
        <a:font script="Hang" typeface="HY중고딕"/>
        <a:font script="Hans" typeface="黑体"/>
        <a:font script="Hant" typeface="微軟正黑體"/>
        <a:font script="Arab" typeface="Tahoma"/>
        <a:font script="Hebr" typeface="Levenim MT"/>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Technic">
      <a:fillStyleLst>
        <a:solidFill>
          <a:schemeClr val="phClr"/>
        </a:solidFill>
        <a:gradFill rotWithShape="1">
          <a:gsLst>
            <a:gs pos="0">
              <a:schemeClr val="phClr">
                <a:tint val="1000"/>
              </a:schemeClr>
            </a:gs>
            <a:gs pos="68000">
              <a:schemeClr val="phClr">
                <a:tint val="77000"/>
              </a:schemeClr>
            </a:gs>
            <a:gs pos="81000">
              <a:schemeClr val="phClr">
                <a:tint val="79000"/>
              </a:schemeClr>
            </a:gs>
            <a:gs pos="86000">
              <a:schemeClr val="phClr">
                <a:tint val="73000"/>
              </a:schemeClr>
            </a:gs>
            <a:gs pos="100000">
              <a:schemeClr val="phClr">
                <a:tint val="35000"/>
              </a:schemeClr>
            </a:gs>
          </a:gsLst>
          <a:lin ang="5400000" scaled="1"/>
        </a:gradFill>
        <a:gradFill rotWithShape="1">
          <a:gsLst>
            <a:gs pos="0">
              <a:schemeClr val="phClr">
                <a:tint val="73000"/>
                <a:satMod val="150000"/>
              </a:schemeClr>
            </a:gs>
            <a:gs pos="25000">
              <a:schemeClr val="phClr">
                <a:tint val="96000"/>
                <a:shade val="80000"/>
                <a:satMod val="105000"/>
              </a:schemeClr>
            </a:gs>
            <a:gs pos="38000">
              <a:schemeClr val="phClr">
                <a:tint val="96000"/>
                <a:shade val="59000"/>
                <a:satMod val="120000"/>
              </a:schemeClr>
            </a:gs>
            <a:gs pos="55000">
              <a:schemeClr val="phClr">
                <a:shade val="57000"/>
                <a:satMod val="120000"/>
              </a:schemeClr>
            </a:gs>
            <a:gs pos="80000">
              <a:schemeClr val="phClr">
                <a:shade val="56000"/>
                <a:satMod val="145000"/>
              </a:schemeClr>
            </a:gs>
            <a:gs pos="88000">
              <a:schemeClr val="phClr">
                <a:shade val="63000"/>
                <a:satMod val="160000"/>
              </a:schemeClr>
            </a:gs>
            <a:gs pos="100000">
              <a:schemeClr val="phClr">
                <a:tint val="99555"/>
                <a:satMod val="155000"/>
              </a:schemeClr>
            </a:gs>
          </a:gsLst>
          <a:lin ang="5400000" scaled="1"/>
        </a:gradFill>
      </a:fillStyleLst>
      <a:lnStyleLst>
        <a:ln w="9525" cap="flat" cmpd="sng" algn="ctr">
          <a:solidFill>
            <a:schemeClr val="phClr">
              <a:shade val="60000"/>
              <a:satMod val="300000"/>
            </a:schemeClr>
          </a:solidFill>
          <a:prstDash val="solid"/>
        </a:ln>
        <a:ln w="19050" cap="flat" cmpd="sng" algn="ctr">
          <a:solidFill>
            <a:schemeClr val="phClr"/>
          </a:solidFill>
          <a:prstDash val="solid"/>
        </a:ln>
        <a:ln w="19050" cap="flat" cmpd="sng" algn="ctr">
          <a:solidFill>
            <a:schemeClr val="phClr"/>
          </a:solidFill>
          <a:prstDash val="solid"/>
        </a:ln>
      </a:lnStyleLst>
      <a:effectStyleLst>
        <a:effectStyle>
          <a:effectLst>
            <a:glow rad="63500">
              <a:schemeClr val="phClr">
                <a:tint val="30000"/>
                <a:shade val="95000"/>
                <a:satMod val="300000"/>
                <a:alpha val="50000"/>
              </a:schemeClr>
            </a:glow>
          </a:effectLst>
        </a:effectStyle>
        <a:effectStyle>
          <a:effectLst>
            <a:glow rad="70000">
              <a:schemeClr val="phClr">
                <a:tint val="30000"/>
                <a:shade val="95000"/>
                <a:satMod val="300000"/>
                <a:alpha val="50000"/>
              </a:schemeClr>
            </a:glow>
          </a:effectLst>
        </a:effectStyle>
        <a:effectStyle>
          <a:effectLst>
            <a:glow rad="76200">
              <a:schemeClr val="phClr">
                <a:tint val="30000"/>
                <a:shade val="95000"/>
                <a:satMod val="300000"/>
                <a:alpha val="50000"/>
              </a:schemeClr>
            </a:glow>
          </a:effectLst>
          <a:scene3d>
            <a:camera prst="orthographicFront" fov="0">
              <a:rot lat="0" lon="0" rev="0"/>
            </a:camera>
            <a:lightRig rig="harsh" dir="t">
              <a:rot lat="6000000" lon="6000000" rev="0"/>
            </a:lightRig>
          </a:scene3d>
          <a:sp3d contourW="10000" prstMaterial="metal">
            <a:bevelT w="20000" h="9000" prst="softRound"/>
            <a:contourClr>
              <a:schemeClr val="phClr">
                <a:shade val="30000"/>
                <a:satMod val="200000"/>
              </a:schemeClr>
            </a:contourClr>
          </a:sp3d>
        </a:effectStyle>
      </a:effectStyleLst>
      <a:bgFillStyleLst>
        <a:solidFill>
          <a:schemeClr val="phClr"/>
        </a:solidFill>
        <a:gradFill rotWithShape="1">
          <a:gsLst>
            <a:gs pos="0">
              <a:schemeClr val="phClr">
                <a:shade val="40000"/>
                <a:satMod val="150000"/>
              </a:schemeClr>
            </a:gs>
            <a:gs pos="30000">
              <a:schemeClr val="phClr">
                <a:shade val="60000"/>
                <a:satMod val="150000"/>
              </a:schemeClr>
            </a:gs>
            <a:gs pos="100000">
              <a:schemeClr val="phClr">
                <a:tint val="83000"/>
                <a:satMod val="200000"/>
              </a:schemeClr>
            </a:gs>
          </a:gsLst>
          <a:lin ang="13000000" scaled="0"/>
        </a:gradFill>
        <a:gradFill rotWithShape="1">
          <a:gsLst>
            <a:gs pos="0">
              <a:schemeClr val="phClr">
                <a:tint val="78000"/>
                <a:satMod val="220000"/>
              </a:schemeClr>
            </a:gs>
            <a:gs pos="100000">
              <a:schemeClr val="phClr">
                <a:shade val="35000"/>
                <a:satMod val="155000"/>
              </a:schemeClr>
            </a:gs>
          </a:gsLst>
          <a:path path="circle">
            <a:fillToRect l="60000" t="50000" r="4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Technic</Template>
  <TotalTime>634</TotalTime>
  <Words>1250</Words>
  <Application>Microsoft Office PowerPoint</Application>
  <PresentationFormat>On-screen Show (4:3)</PresentationFormat>
  <Paragraphs>187</Paragraphs>
  <Slides>48</Slides>
  <Notes>4</Notes>
  <HiddenSlides>0</HiddenSlides>
  <MMClips>0</MMClips>
  <ScaleCrop>false</ScaleCrop>
  <HeadingPairs>
    <vt:vector size="4" baseType="variant">
      <vt:variant>
        <vt:lpstr>Theme</vt:lpstr>
      </vt:variant>
      <vt:variant>
        <vt:i4>1</vt:i4>
      </vt:variant>
      <vt:variant>
        <vt:lpstr>Slide Titles</vt:lpstr>
      </vt:variant>
      <vt:variant>
        <vt:i4>48</vt:i4>
      </vt:variant>
    </vt:vector>
  </HeadingPairs>
  <TitlesOfParts>
    <vt:vector size="49" baseType="lpstr">
      <vt:lpstr>Technic</vt:lpstr>
      <vt:lpstr>PowerPoint Presentation</vt:lpstr>
      <vt:lpstr>PowerPoint Presentation</vt:lpstr>
      <vt:lpstr>PowerPoint Presentation</vt:lpstr>
      <vt:lpstr>سلسله ايوبي ها ( 1250-1171 )</vt:lpstr>
      <vt:lpstr>سلسله عثمانی ها (1517-1798) </vt:lpstr>
      <vt:lpstr>PowerPoint Presentation</vt:lpstr>
      <vt:lpstr>    سلسله فاطمیان(1171-969)</vt:lpstr>
      <vt:lpstr>مسجد مهدیه</vt:lpstr>
      <vt:lpstr>قدیمی ترین بنای عهد فاطمی در قاهره</vt:lpstr>
      <vt:lpstr>نفوذ يا تقليدي از سبك معماري اموي نظير:</vt:lpstr>
      <vt:lpstr>مسجد حاکم (سال 990 میلادی)</vt:lpstr>
      <vt:lpstr>PowerPoint Presentation</vt:lpstr>
      <vt:lpstr>خانه های فسطاط (قرن هفتم)</vt:lpstr>
      <vt:lpstr>باب الفتوح یا دروازه ی پیروزی (سال1087.م)</vt:lpstr>
      <vt:lpstr>    زیباترین و بهترین نوع سنگ چینی جهت تقویت حصارهای قاهره. </vt:lpstr>
      <vt:lpstr>مسجد الاقمر(سال1125.م)</vt:lpstr>
      <vt:lpstr>     داراي نماي قرينه    </vt:lpstr>
      <vt:lpstr> سلسله ایوبی ها(1250-1171)</vt:lpstr>
      <vt:lpstr>PowerPoint Presentation</vt:lpstr>
      <vt:lpstr> طرح شبستان های محل تشکیل کلاس درس ،  تالار پذیرایی (قاع) از یک خانه به سبک  مصری را یادآور می شود . </vt:lpstr>
      <vt:lpstr>ورودی بطور غیر مستقیم ، بوسیله یک دهلیز پرپیچ و خم  به روی صحن مدرسه (و در دوره های بعد در خانه های شخصی)  باز می شود .  </vt:lpstr>
      <vt:lpstr> سلسله مملوك هاي بحري (1389-1260)</vt:lpstr>
      <vt:lpstr>PowerPoint Presentation</vt:lpstr>
      <vt:lpstr>سلطان بيبرس</vt:lpstr>
      <vt:lpstr> مسجد بيبرس در وروديهاي عظيم  در برج هاي واقع در چهار گوشه . به مسجد حاكم شباهت دارد .</vt:lpstr>
      <vt:lpstr>مجموعه مدرسه و آرامگاه سلطان قلاون (1284)</vt:lpstr>
      <vt:lpstr>PowerPoint Presentation</vt:lpstr>
      <vt:lpstr>مجتمع الناصر محمد ( 1295-1304) </vt:lpstr>
      <vt:lpstr>PowerPoint Presentation</vt:lpstr>
      <vt:lpstr>مسجد جامع ناصر محمد</vt:lpstr>
      <vt:lpstr>مسجد سلطان نظير (سال 1296)</vt:lpstr>
      <vt:lpstr>مجتمع سلار و سنجر (1303).م</vt:lpstr>
      <vt:lpstr>PowerPoint Presentation</vt:lpstr>
      <vt:lpstr>مجتمع سلطان حسن(1354-1361).م </vt:lpstr>
      <vt:lpstr>PowerPoint Presentation</vt:lpstr>
      <vt:lpstr>مدرسه سلطان حسن (سال 1356-1362)</vt:lpstr>
      <vt:lpstr>PowerPoint Presentation</vt:lpstr>
      <vt:lpstr>ویژگی های معماری ممالک برجی : </vt:lpstr>
      <vt:lpstr>مجتمع برقوق (1384-1386).م </vt:lpstr>
      <vt:lpstr>استفاده ازمصالح و تزئینات خاص به سبک خاص مصالح برنز ، مرمر ، چوب ، گچ   </vt:lpstr>
      <vt:lpstr>مجتمع فرج (1399-1412).م</vt:lpstr>
      <vt:lpstr>مسجد مؤید شیخ(1415).م </vt:lpstr>
      <vt:lpstr>مجتمع تدفینی قایتابای(1472-1474).م </vt:lpstr>
      <vt:lpstr>PowerPoint Presentation</vt:lpstr>
      <vt:lpstr>PowerPoint Presentation</vt:lpstr>
      <vt:lpstr>مجتمع بزرگ بولاق ( 1573 ).م</vt:lpstr>
      <vt:lpstr>مسجد سنان پاشا (1571 ).م </vt:lpstr>
      <vt:lpstr>سبیل-کتاب (سقاخانه – مکتب خانه)1744.م</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yaas</dc:creator>
  <cp:lastModifiedBy>Fara Pardazesh</cp:lastModifiedBy>
  <cp:revision>269</cp:revision>
  <dcterms:created xsi:type="dcterms:W3CDTF">2010-05-13T00:10:15Z</dcterms:created>
  <dcterms:modified xsi:type="dcterms:W3CDTF">2016-05-26T11:05:44Z</dcterms:modified>
</cp:coreProperties>
</file>